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94" r:id="rId4"/>
    <p:sldId id="290" r:id="rId5"/>
    <p:sldId id="291" r:id="rId6"/>
    <p:sldId id="292" r:id="rId7"/>
    <p:sldId id="335" r:id="rId8"/>
    <p:sldId id="261" r:id="rId9"/>
    <p:sldId id="262" r:id="rId10"/>
    <p:sldId id="264" r:id="rId11"/>
    <p:sldId id="263" r:id="rId12"/>
    <p:sldId id="265" r:id="rId13"/>
    <p:sldId id="268" r:id="rId14"/>
    <p:sldId id="267" r:id="rId15"/>
    <p:sldId id="272" r:id="rId16"/>
    <p:sldId id="273" r:id="rId17"/>
    <p:sldId id="288" r:id="rId18"/>
    <p:sldId id="270" r:id="rId19"/>
    <p:sldId id="271" r:id="rId20"/>
    <p:sldId id="287" r:id="rId21"/>
    <p:sldId id="285" r:id="rId22"/>
    <p:sldId id="283" r:id="rId23"/>
    <p:sldId id="284" r:id="rId24"/>
    <p:sldId id="295" r:id="rId25"/>
    <p:sldId id="334" r:id="rId26"/>
    <p:sldId id="293" r:id="rId27"/>
    <p:sldId id="281" r:id="rId28"/>
    <p:sldId id="277" r:id="rId29"/>
    <p:sldId id="276" r:id="rId30"/>
    <p:sldId id="280" r:id="rId31"/>
    <p:sldId id="278" r:id="rId3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311"/>
    <a:srgbClr val="0000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931B-5322-481E-8CBC-67AFE7762AA8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C4ED-68C6-4767-AB5B-FB0194D8CA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6165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931B-5322-481E-8CBC-67AFE7762AA8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C4ED-68C6-4767-AB5B-FB0194D8CA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8468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931B-5322-481E-8CBC-67AFE7762AA8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C4ED-68C6-4767-AB5B-FB0194D8CA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0494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73BAA6-C1AC-4391-8F64-B8520C577D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BE72FA-DD07-4710-8A92-8735DC4E75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281604-54F3-46CF-B7C0-7C3D70A5E1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1EE19-3DFC-4396-9B24-0B1CD154A4A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62558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2FC100-1859-4048-95D6-8D76B8E905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4C934E-87D7-459E-AEEC-C6BDCDB834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84E8FA-6F86-4001-853A-AFBA5CEE45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A2A14-C0D2-4F3E-9EB6-F562A424817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46995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EC1515-C18F-474D-A405-E176645366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87A6DEA-12EE-48E9-A8BE-EC72BF4C65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4E0418-EFC5-4F93-BF35-5508F1E045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FA93D-E9B2-485D-A39D-782D66D26CF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92237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229D50-4073-4C82-9478-425408A5D4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BA8993-CB67-40A5-AFC1-68714B2D20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B62F2D-663D-4AD2-B5B3-BA323406A5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4FCBE-DA01-421B-A14D-8042B185191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09955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BB72DF6-FD4A-4AC0-9AD4-B05B05985B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1F7A7B7-BC18-48EA-87AC-1022C6984F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1CB3E94-A2EE-46ED-A2BD-6E59FB1C91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50761-9C7D-42B1-BCAC-A83E8F26030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62679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44D65FC-C6DF-4769-B8C9-F8B67E6174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3AA15A6-9589-4F7D-95ED-3B0C72BD89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E8D0962-3CD4-4AF0-9502-89E9E4C4B8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20BB0-236E-4D1D-AA1A-ED5E296EC15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392408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C5DD59D-EDCD-4999-9F86-CD064AE50F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DDF498E-EBA8-4F24-A49D-7F35FE16A7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46DF6D7-2CEB-4F5A-BBB9-D52B1B31A1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0B9AC-B313-4AA6-8BEA-F7086D4550A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492264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E3AF79-A196-4EE2-8C74-A80C4DDAC9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4DDA47-2ECE-4015-AC10-C640945D26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7D9A59-3957-4967-A322-D3EE945A9F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0CBD6-3899-4400-8816-910FA9340B8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68887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931B-5322-481E-8CBC-67AFE7762AA8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C4ED-68C6-4767-AB5B-FB0194D8CA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09271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9AC1E8-55E8-4956-BD41-03DEBEB26C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F6A7E8-A7BC-4770-967C-3A877F32D6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127611-F49A-4FED-AF29-2A010A23D9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812CF-2D5E-44B1-A94E-75DDFD33CF8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791045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C61EB6-8714-4091-84C6-A379349A7A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DE05C9-E76F-4C87-AD99-B9E98D01DD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8D83B9-0791-4A32-A6DF-3A6177546A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64EDD-51E3-4B1A-B6BC-774CD123CCB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249144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5E5040-7D39-495F-BBFC-5431B4EEDB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7D8F6E-A558-48D4-A2A1-EB388D1BE6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1511C4-E710-453E-A474-F631F12E11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E5327-0F2C-46F1-BDC0-A4B8919472E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26905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1A0C96-ACD2-4F20-A867-2DF52CFABB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A7173F-68C9-4B49-B1F7-C7F99296CA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02B8B1-A0A3-4089-BBE3-04BDA282B1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2DCDB-090F-4776-B0E6-CD7993306AA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890139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510D7E-F1CD-45A7-A3FD-0D5D01E667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FA03E1-4F98-4423-9961-065C17B6A3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FC162EB-A630-4BC2-8BF3-3D137B3D2E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8A64D-C212-4F72-9827-BAB402C6DA6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897747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4C02A3-6EBB-4AD0-BEA6-3350D7D0BC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EA70D6-7F5F-401E-A2C1-D5A1A982C2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81DD51-8976-4589-96C9-99F729EEE3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3EE1F-CAE5-4067-84A5-ECB0A0B52DD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394920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re. Contenu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24CE50-CEF6-4F54-8D64-D4D2DC69FF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9D6E96-7676-4723-98D0-9ED6C76E8E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81075B-C926-4B1A-B44F-45DF54AC8A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4DF64-2F78-4571-88C4-FBB9E080BC5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65401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931B-5322-481E-8CBC-67AFE7762AA8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C4ED-68C6-4767-AB5B-FB0194D8CA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315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931B-5322-481E-8CBC-67AFE7762AA8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C4ED-68C6-4767-AB5B-FB0194D8CA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257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931B-5322-481E-8CBC-67AFE7762AA8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C4ED-68C6-4767-AB5B-FB0194D8CA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3623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931B-5322-481E-8CBC-67AFE7762AA8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C4ED-68C6-4767-AB5B-FB0194D8CA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1987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931B-5322-481E-8CBC-67AFE7762AA8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C4ED-68C6-4767-AB5B-FB0194D8CA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208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931B-5322-481E-8CBC-67AFE7762AA8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C4ED-68C6-4767-AB5B-FB0194D8CA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7838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931B-5322-481E-8CBC-67AFE7762AA8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C4ED-68C6-4767-AB5B-FB0194D8CA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6303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A931B-5322-481E-8CBC-67AFE7762AA8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1C4ED-68C6-4767-AB5B-FB0194D8CA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6246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A15AA9E-6296-470E-9A26-D4EE8B2D8E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A6C783B-DAB0-409C-A6E7-AAA21997DF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B26CD93-D2B3-4077-9C8A-CD9EA526F2B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4E43A81-7724-4093-9132-4F2A400C31D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AD4875E-6F35-4F02-9889-29AA0CAB4EC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E9D0A21-B1FC-48AF-AD61-03C8A59E8D3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74586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/>
          <p:cNvSpPr txBox="1">
            <a:spLocks noGrp="1"/>
          </p:cNvSpPr>
          <p:nvPr>
            <p:ph type="subTitle" idx="1"/>
          </p:nvPr>
        </p:nvSpPr>
        <p:spPr>
          <a:xfrm>
            <a:off x="6146579" y="4447948"/>
            <a:ext cx="3502882" cy="1200329"/>
          </a:xfrm>
          <a:prstGeom prst="rect">
            <a:avLst/>
          </a:prstGeom>
          <a:noFill/>
          <a:effectLst>
            <a:glow rad="101600">
              <a:srgbClr val="ED7D31">
                <a:satMod val="175000"/>
                <a:alpha val="40000"/>
              </a:srgbClr>
            </a:glow>
          </a:effec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kern="0" dirty="0">
                <a:solidFill>
                  <a:srgbClr val="002060"/>
                </a:solidFill>
                <a:latin typeface="Arial Narrow" panose="020B0606020202030204" pitchFamily="34" charset="0"/>
              </a:rPr>
              <a:t>Pr </a:t>
            </a:r>
            <a:r>
              <a:rPr kumimoji="0" lang="fr-FR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</a:rPr>
              <a:t>Isabelle </a:t>
            </a:r>
            <a:r>
              <a:rPr kumimoji="0" lang="fr-FR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</a:rPr>
              <a:t>Claudet</a:t>
            </a:r>
            <a:endParaRPr kumimoji="0" lang="fr-FR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</a:rPr>
              <a:t>Service d’Urgences Pédiatriques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</a:rPr>
              <a:t>Hôpital des Enfants, CHU Toulouse</a:t>
            </a:r>
          </a:p>
        </p:txBody>
      </p:sp>
      <p:pic>
        <p:nvPicPr>
          <p:cNvPr id="5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453" y="5669419"/>
            <a:ext cx="2143095" cy="795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658" y="5309417"/>
            <a:ext cx="1243229" cy="129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45138" y="2039206"/>
            <a:ext cx="8019410" cy="23876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anchor="ctr">
            <a:normAutofit fontScale="90000"/>
          </a:bodyPr>
          <a:lstStyle/>
          <a:p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Maltraitance, sévices à enfant</a:t>
            </a:r>
            <a:b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repérage en SU pédiatrique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98" y="2196011"/>
            <a:ext cx="2266641" cy="244765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0780FBA-EF73-47AA-8404-514D4476CCB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4850" y="218834"/>
            <a:ext cx="10442299" cy="219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105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22" y="1513938"/>
            <a:ext cx="4865007" cy="4157813"/>
          </a:xfrm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939" y="1513937"/>
            <a:ext cx="4792750" cy="4157813"/>
          </a:xfr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9913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fr-FR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 Narrow" panose="020B0606020202030204" pitchFamily="34" charset="0"/>
              </a:rPr>
              <a:t>Ecchymoses : Quand penser à une maltraitance ?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38200" y="5741317"/>
            <a:ext cx="1051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Distribution préférentielle des ecchymoses accidentelles versus intentionnelles d’après </a:t>
            </a:r>
            <a:r>
              <a:rPr lang="fr-FR" sz="2400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Maguire</a:t>
            </a:r>
            <a:r>
              <a:rPr lang="fr-FR" sz="2400" i="1" dirty="0">
                <a:solidFill>
                  <a:srgbClr val="002060"/>
                </a:solidFill>
                <a:latin typeface="Arial Narrow" panose="020B0606020202030204" pitchFamily="34" charset="0"/>
              </a:rPr>
              <a:t> S. </a:t>
            </a:r>
            <a:r>
              <a:rPr lang="fr-FR" sz="2400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Which</a:t>
            </a:r>
            <a:r>
              <a:rPr lang="fr-FR" sz="2400" i="1" dirty="0">
                <a:solidFill>
                  <a:srgbClr val="002060"/>
                </a:solidFill>
                <a:latin typeface="Arial Narrow" panose="020B0606020202030204" pitchFamily="34" charset="0"/>
              </a:rPr>
              <a:t> injuries </a:t>
            </a:r>
            <a:r>
              <a:rPr lang="fr-FR" sz="2400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may</a:t>
            </a:r>
            <a:r>
              <a:rPr lang="fr-FR" sz="2400" i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fr-FR" sz="2400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indicate</a:t>
            </a:r>
            <a:r>
              <a:rPr lang="fr-FR" sz="2400" i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fr-FR" sz="2400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child</a:t>
            </a:r>
            <a:r>
              <a:rPr lang="fr-FR" sz="2400" i="1" dirty="0">
                <a:solidFill>
                  <a:srgbClr val="002060"/>
                </a:solidFill>
                <a:latin typeface="Arial Narrow" panose="020B0606020202030204" pitchFamily="34" charset="0"/>
              </a:rPr>
              <a:t> abuse BMJ 2010</a:t>
            </a:r>
          </a:p>
        </p:txBody>
      </p:sp>
    </p:spTree>
    <p:extLst>
      <p:ext uri="{BB962C8B-B14F-4D97-AF65-F5344CB8AC3E}">
        <p14:creationId xmlns:p14="http://schemas.microsoft.com/office/powerpoint/2010/main" val="213815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/>
          <p:cNvGrpSpPr/>
          <p:nvPr/>
        </p:nvGrpSpPr>
        <p:grpSpPr>
          <a:xfrm>
            <a:off x="0" y="3393628"/>
            <a:ext cx="8130746" cy="3477963"/>
            <a:chOff x="2189209" y="1392413"/>
            <a:chExt cx="7850842" cy="3316472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209" y="1415191"/>
              <a:ext cx="4553492" cy="3293693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9137" y="1392413"/>
              <a:ext cx="4430914" cy="3316472"/>
            </a:xfrm>
            <a:prstGeom prst="rect">
              <a:avLst/>
            </a:prstGeom>
          </p:spPr>
        </p:pic>
      </p:grpSp>
      <p:grpSp>
        <p:nvGrpSpPr>
          <p:cNvPr id="17" name="Groupe 16"/>
          <p:cNvGrpSpPr/>
          <p:nvPr/>
        </p:nvGrpSpPr>
        <p:grpSpPr>
          <a:xfrm>
            <a:off x="0" y="-34181"/>
            <a:ext cx="12207989" cy="6916067"/>
            <a:chOff x="0" y="-34181"/>
            <a:chExt cx="12207989" cy="6916067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391150" cy="3400425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1858" y="-34181"/>
              <a:ext cx="4704320" cy="3393628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5444" y="3417515"/>
              <a:ext cx="5196556" cy="3464371"/>
            </a:xfrm>
            <a:prstGeom prst="rect">
              <a:avLst/>
            </a:prstGeom>
          </p:spPr>
        </p:pic>
        <p:pic>
          <p:nvPicPr>
            <p:cNvPr id="16" name="Picture 5" descr="Brûlferacheveux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8234" y="-34181"/>
              <a:ext cx="4709755" cy="3393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15464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4626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fr-FR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 Narrow" panose="020B0606020202030204" pitchFamily="34" charset="0"/>
              </a:rPr>
              <a:t>Et si c’était une coagulopathie ?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3254656"/>
              </p:ext>
            </p:extLst>
          </p:nvPr>
        </p:nvGraphicFramePr>
        <p:xfrm>
          <a:off x="838200" y="1322388"/>
          <a:ext cx="10515600" cy="37185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27378623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64514973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8154567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>
                          <a:latin typeface="Arial Narrow" panose="020B0606020202030204" pitchFamily="34" charset="0"/>
                        </a:rPr>
                        <a:t>Incidence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>
                          <a:latin typeface="Arial Narrow" panose="020B0606020202030204" pitchFamily="34" charset="0"/>
                        </a:rPr>
                        <a:t>Bilan si doute*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758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8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Maltraitance enfants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5 à 15%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 rowSpan="7">
                  <a:txBody>
                    <a:bodyPr/>
                    <a:lstStyle/>
                    <a:p>
                      <a:r>
                        <a:rPr lang="fr-FR" sz="24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NFS, plaquettes</a:t>
                      </a:r>
                    </a:p>
                    <a:p>
                      <a:r>
                        <a:rPr lang="fr-FR" sz="24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Frottis</a:t>
                      </a:r>
                      <a:r>
                        <a:rPr lang="fr-FR" sz="2400" baseline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 sanguin</a:t>
                      </a:r>
                    </a:p>
                    <a:p>
                      <a:r>
                        <a:rPr lang="fr-FR" sz="2400" baseline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TP, TCA, fibrinogène</a:t>
                      </a:r>
                    </a:p>
                    <a:p>
                      <a:r>
                        <a:rPr lang="fr-FR" sz="2400" baseline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TGO, TGP, GGT, urée, </a:t>
                      </a:r>
                      <a:r>
                        <a:rPr lang="fr-FR" sz="2400" baseline="0" dirty="0" err="1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créat</a:t>
                      </a:r>
                      <a:endParaRPr lang="fr-FR" sz="2400" baseline="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  <a:p>
                      <a:r>
                        <a:rPr lang="fr-FR" sz="2400" baseline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(Facteur VIII, </a:t>
                      </a:r>
                      <a:r>
                        <a:rPr lang="fr-FR" sz="2400" baseline="0" dirty="0" err="1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VIIIvw</a:t>
                      </a:r>
                      <a:r>
                        <a:rPr lang="fr-FR" sz="2400" baseline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, IX)</a:t>
                      </a:r>
                    </a:p>
                    <a:p>
                      <a:r>
                        <a:rPr lang="fr-FR" sz="2400" baseline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(Groupe sanguin)</a:t>
                      </a:r>
                      <a:endParaRPr lang="fr-FR" sz="24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008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Maladie de Willebrand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1%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24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8335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Purpura rhumatoïde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1-2/10 000 enfants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24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980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PTI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2-6/100 000 enfants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24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299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Hémophilie</a:t>
                      </a:r>
                      <a:r>
                        <a:rPr lang="fr-FR" sz="2400" baseline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 A</a:t>
                      </a:r>
                      <a:endParaRPr lang="fr-FR" sz="24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2/10 000 enfants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24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518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Hémophilie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0,5/</a:t>
                      </a:r>
                      <a:r>
                        <a:rPr lang="fr-FR" sz="2400" baseline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10 000 enfants</a:t>
                      </a:r>
                      <a:endParaRPr lang="fr-FR" sz="24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24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838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Leucémie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10/100</a:t>
                      </a:r>
                      <a:r>
                        <a:rPr lang="fr-FR" sz="2400" baseline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 000 enfants</a:t>
                      </a:r>
                      <a:endParaRPr lang="fr-FR" sz="24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24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036836"/>
                  </a:ext>
                </a:extLst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838200" y="5078918"/>
            <a:ext cx="5111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solidFill>
                  <a:srgbClr val="002060"/>
                </a:solidFill>
                <a:latin typeface="Arial Narrow" panose="020B0606020202030204" pitchFamily="34" charset="0"/>
              </a:rPr>
              <a:t>*Ward MGK et al. </a:t>
            </a:r>
            <a:r>
              <a:rPr lang="en-US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Paediatr</a:t>
            </a:r>
            <a:r>
              <a:rPr lang="en-US" i="1" dirty="0">
                <a:solidFill>
                  <a:srgbClr val="002060"/>
                </a:solidFill>
                <a:latin typeface="Arial Narrow" panose="020B0606020202030204" pitchFamily="34" charset="0"/>
              </a:rPr>
              <a:t> Child Health 2013;18(8):438-42</a:t>
            </a:r>
            <a:endParaRPr lang="fr-FR" i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44966" y="5855552"/>
            <a:ext cx="11311110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Harper N et al. J </a:t>
            </a:r>
            <a:r>
              <a:rPr lang="fr-FR" sz="2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Pediatr</a:t>
            </a: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2014 – 146 nourrissons, 70% de bilan de coagulation =&gt; aucune anomalie</a:t>
            </a:r>
          </a:p>
        </p:txBody>
      </p:sp>
    </p:spTree>
    <p:extLst>
      <p:ext uri="{BB962C8B-B14F-4D97-AF65-F5344CB8AC3E}">
        <p14:creationId xmlns:p14="http://schemas.microsoft.com/office/powerpoint/2010/main" val="3488405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480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fr-FR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 Narrow" panose="020B0606020202030204" pitchFamily="34" charset="0"/>
              </a:rPr>
              <a:t>Ca ressemble à…mais ce ne sont pas des ecchymoses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0" y="1356154"/>
            <a:ext cx="12200776" cy="5484006"/>
            <a:chOff x="0" y="1356154"/>
            <a:chExt cx="12200776" cy="5484006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56154"/>
              <a:ext cx="5070710" cy="3849130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2508" y="1356154"/>
              <a:ext cx="1967606" cy="3849130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>
              <a:off x="0" y="5362832"/>
              <a:ext cx="12200776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200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Tâches mongoloïdes ou mélanocytose congénitale : présentes à la naissance ou rapidement après, bleu ou bleu-gris,</a:t>
              </a:r>
            </a:p>
            <a:p>
              <a:r>
                <a:rPr lang="fr-FR" sz="2200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 contours irréguliers, 2 à 8cm, localisation dorsale, lombosacrée, fesses fréquentes</a:t>
              </a:r>
            </a:p>
            <a:p>
              <a:r>
                <a:rPr lang="fr-FR" sz="2200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Teinte constante, non douloureux</a:t>
              </a:r>
            </a:p>
            <a:p>
              <a:r>
                <a:rPr lang="fr-FR" sz="2400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MAIS parfois difficile de faire la part des choses et coexistence possible avec ecchymoses</a:t>
              </a:r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0114" y="1356154"/>
              <a:ext cx="5132173" cy="38491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2699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637" y="378818"/>
            <a:ext cx="10515600" cy="672843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fr-FR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 Narrow" panose="020B0606020202030204" pitchFamily="34" charset="0"/>
              </a:rPr>
              <a:t>Brûlures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1637" y="1138157"/>
            <a:ext cx="4734697" cy="3212757"/>
          </a:xfrm>
        </p:spPr>
        <p:txBody>
          <a:bodyPr>
            <a:normAutofit fontScale="92500"/>
          </a:bodyPr>
          <a:lstStyle/>
          <a:p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Brûlures suspectes si : </a:t>
            </a:r>
            <a:r>
              <a:rPr lang="fr-FR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contours bien délimités</a:t>
            </a: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, reproduisent formes objet ou appareil en cause : cigarettes, fer à repasser, fer à lisser</a:t>
            </a:r>
          </a:p>
          <a:p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Brûlures suspectes si : </a:t>
            </a:r>
            <a:r>
              <a:rPr lang="fr-FR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bilatérales avec niveau</a:t>
            </a: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(« en gant », « en chaussette ») </a:t>
            </a:r>
            <a:r>
              <a:rPr lang="fr-FR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à limites nettes</a:t>
            </a:r>
          </a:p>
          <a:p>
            <a:r>
              <a:rPr lang="fr-FR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Localisations suspectes </a:t>
            </a: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: dos, fesses, extrémités (pieds), </a:t>
            </a:r>
            <a:r>
              <a:rPr lang="fr-FR" sz="2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périné</a:t>
            </a: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, pharynx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91380"/>
            <a:ext cx="3742382" cy="246293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761" y="531341"/>
            <a:ext cx="5376476" cy="2734388"/>
          </a:xfrm>
          <a:prstGeom prst="rect">
            <a:avLst/>
          </a:prstGeom>
        </p:spPr>
      </p:pic>
      <p:grpSp>
        <p:nvGrpSpPr>
          <p:cNvPr id="10" name="Groupe 9"/>
          <p:cNvGrpSpPr/>
          <p:nvPr/>
        </p:nvGrpSpPr>
        <p:grpSpPr>
          <a:xfrm>
            <a:off x="4951672" y="3945350"/>
            <a:ext cx="7240328" cy="2708966"/>
            <a:chOff x="4902284" y="3945350"/>
            <a:chExt cx="7240328" cy="2708966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2284" y="3945350"/>
              <a:ext cx="4063449" cy="2708966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0867" y="3945350"/>
              <a:ext cx="4321745" cy="2708966"/>
            </a:xfrm>
            <a:prstGeom prst="rect">
              <a:avLst/>
            </a:prstGeom>
          </p:spPr>
        </p:pic>
      </p:grpSp>
      <p:sp>
        <p:nvSpPr>
          <p:cNvPr id="11" name="ZoneTexte 10"/>
          <p:cNvSpPr txBox="1"/>
          <p:nvPr/>
        </p:nvSpPr>
        <p:spPr>
          <a:xfrm>
            <a:off x="4889011" y="3925781"/>
            <a:ext cx="110639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B. infligée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848921" y="3955949"/>
            <a:ext cx="155202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B. accidentelle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995404" y="3531426"/>
            <a:ext cx="3999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McGraw</a:t>
            </a:r>
            <a:r>
              <a:rPr lang="fr-FR" i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fr-FR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Leston</a:t>
            </a:r>
            <a:r>
              <a:rPr lang="fr-FR" i="1" dirty="0">
                <a:solidFill>
                  <a:srgbClr val="002060"/>
                </a:solidFill>
                <a:latin typeface="Arial Narrow" panose="020B0606020202030204" pitchFamily="34" charset="0"/>
              </a:rPr>
              <a:t> M Clin </a:t>
            </a:r>
            <a:r>
              <a:rPr lang="fr-FR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Ped</a:t>
            </a:r>
            <a:r>
              <a:rPr lang="fr-FR" i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fr-FR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Emerg</a:t>
            </a:r>
            <a:r>
              <a:rPr lang="fr-FR" i="1" dirty="0">
                <a:solidFill>
                  <a:srgbClr val="002060"/>
                </a:solidFill>
                <a:latin typeface="Arial Narrow" panose="020B0606020202030204" pitchFamily="34" charset="0"/>
              </a:rPr>
              <a:t> Med 2012</a:t>
            </a:r>
          </a:p>
        </p:txBody>
      </p:sp>
    </p:spTree>
    <p:extLst>
      <p:ext uri="{BB962C8B-B14F-4D97-AF65-F5344CB8AC3E}">
        <p14:creationId xmlns:p14="http://schemas.microsoft.com/office/powerpoint/2010/main" val="2643708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9913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fr-FR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 Narrow" panose="020B0606020202030204" pitchFamily="34" charset="0"/>
              </a:rPr>
              <a:t>Lésions buccodentaires suspectes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0491" y="1269571"/>
            <a:ext cx="5525531" cy="51683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b="1" dirty="0">
                <a:solidFill>
                  <a:srgbClr val="002060"/>
                </a:solidFill>
                <a:latin typeface="Arial Narrow" panose="020B0606020202030204" pitchFamily="34" charset="0"/>
              </a:rPr>
              <a:t>5 à 20% </a:t>
            </a: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liées à une maltraitance </a:t>
            </a:r>
            <a:r>
              <a:rPr lang="fr-FR" sz="1800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Dorfman</a:t>
            </a:r>
            <a:r>
              <a:rPr lang="fr-FR" sz="1800" i="1" dirty="0">
                <a:solidFill>
                  <a:srgbClr val="002060"/>
                </a:solidFill>
                <a:latin typeface="Arial Narrow" panose="020B0606020202030204" pitchFamily="34" charset="0"/>
              </a:rPr>
              <a:t> M et al. BMJ </a:t>
            </a:r>
            <a:r>
              <a:rPr lang="fr-FR" sz="1800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Pediatrics</a:t>
            </a:r>
            <a:r>
              <a:rPr lang="fr-FR" sz="1800" i="1" dirty="0">
                <a:solidFill>
                  <a:srgbClr val="002060"/>
                </a:solidFill>
                <a:latin typeface="Arial Narrow" panose="020B0606020202030204" pitchFamily="34" charset="0"/>
              </a:rPr>
              <a:t> 2017– </a:t>
            </a:r>
            <a:r>
              <a:rPr lang="fr-FR" sz="1800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Lindberg</a:t>
            </a:r>
            <a:r>
              <a:rPr lang="fr-FR" sz="1800" i="1" dirty="0">
                <a:solidFill>
                  <a:srgbClr val="002060"/>
                </a:solidFill>
                <a:latin typeface="Arial Narrow" panose="020B0606020202030204" pitchFamily="34" charset="0"/>
              </a:rPr>
              <a:t> D et al. </a:t>
            </a:r>
            <a:r>
              <a:rPr lang="fr-FR" sz="1800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Pediatrics</a:t>
            </a:r>
            <a:r>
              <a:rPr lang="fr-FR" sz="1800" i="1" dirty="0">
                <a:solidFill>
                  <a:srgbClr val="002060"/>
                </a:solidFill>
                <a:latin typeface="Arial Narrow" panose="020B0606020202030204" pitchFamily="34" charset="0"/>
              </a:rPr>
              <a:t> 2015</a:t>
            </a:r>
          </a:p>
          <a:p>
            <a:pPr>
              <a:lnSpc>
                <a:spcPct val="100000"/>
              </a:lnSpc>
            </a:pP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Rupture </a:t>
            </a:r>
            <a:r>
              <a:rPr lang="fr-FR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frein lèvre supérieure / âge &lt; 2 ans</a:t>
            </a: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et absence d’explication plausible (coup direct sur lèvre sup) =&gt; rechercher lésions sentinelles, passages antérieurs, examen méticuleux</a:t>
            </a:r>
          </a:p>
          <a:p>
            <a:pPr>
              <a:lnSpc>
                <a:spcPct val="100000"/>
              </a:lnSpc>
            </a:pP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Inclusions, avulsions, fractures dentaires, lésions muqueuses lèvre sup, </a:t>
            </a:r>
            <a:r>
              <a:rPr lang="fr-FR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brûlures du pharynx</a:t>
            </a: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(ulcère postérieur/biberon donné de force)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021" y="1479636"/>
            <a:ext cx="5623105" cy="374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15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48" y="175848"/>
            <a:ext cx="1666022" cy="2221363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639" y="175848"/>
            <a:ext cx="8029575" cy="183832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130638" y="2174789"/>
            <a:ext cx="8409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Cohorte de 2890 </a:t>
            </a:r>
            <a:r>
              <a:rPr lang="fr-FR" sz="2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enfts</a:t>
            </a: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&lt; 10 ans colligées par 20 « abuse team » aux USA</a:t>
            </a:r>
          </a:p>
          <a:p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Lésions orales (LO) 3,3% (n=96) des dossiers suspects</a:t>
            </a:r>
          </a:p>
        </p:txBody>
      </p:sp>
      <p:sp>
        <p:nvSpPr>
          <p:cNvPr id="7" name="Flèche vers le bas 6"/>
          <p:cNvSpPr/>
          <p:nvPr/>
        </p:nvSpPr>
        <p:spPr>
          <a:xfrm>
            <a:off x="5288692" y="3101546"/>
            <a:ext cx="766119" cy="5807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241849" y="3693125"/>
            <a:ext cx="272254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42% LO </a:t>
            </a: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âge &lt; 1 an</a:t>
            </a:r>
          </a:p>
          <a:p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39% âge 1-3ans</a:t>
            </a:r>
            <a:endParaRPr lang="fr-FR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964389" y="3877790"/>
            <a:ext cx="5307863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 Narrow" panose="020B0606020202030204" pitchFamily="34" charset="0"/>
              </a:rPr>
              <a:t>Lésions du frein lèvre supérieure 42/96 (44%)</a:t>
            </a:r>
          </a:p>
        </p:txBody>
      </p:sp>
      <p:sp>
        <p:nvSpPr>
          <p:cNvPr id="10" name="Flèche vers le bas 9"/>
          <p:cNvSpPr/>
          <p:nvPr/>
        </p:nvSpPr>
        <p:spPr>
          <a:xfrm>
            <a:off x="5288691" y="4554318"/>
            <a:ext cx="766119" cy="5807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2241849" y="5211459"/>
            <a:ext cx="8030403" cy="138499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Bilan radiologique (84%) : 1 sur 4 avait fractures occultes</a:t>
            </a:r>
          </a:p>
          <a:p>
            <a:r>
              <a:rPr lang="fr-FR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TDM crâne (75%) : 38% de lésions</a:t>
            </a:r>
          </a:p>
          <a:p>
            <a:r>
              <a:rPr lang="fr-FR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FO (41%) : 1 sur 4 avait H° rétiniennes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393394" y="5211459"/>
            <a:ext cx="9322831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Pour certains (</a:t>
            </a:r>
            <a:r>
              <a:rPr lang="fr-FR" sz="3200" b="1" i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Maguire</a:t>
            </a:r>
            <a:r>
              <a:rPr lang="fr-FR" sz="32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 S BMJ 2010 </a:t>
            </a:r>
            <a:r>
              <a:rPr lang="fr-FR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-&gt; </a:t>
            </a:r>
            <a:r>
              <a:rPr lang="fr-FR" sz="32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Rx</a:t>
            </a:r>
            <a:r>
              <a:rPr lang="fr-FR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 squelette) </a:t>
            </a:r>
          </a:p>
          <a:p>
            <a:r>
              <a:rPr lang="fr-FR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ET si âge &lt; 1 an -&gt; FO et TDM ou IRM cérébrale</a:t>
            </a:r>
          </a:p>
        </p:txBody>
      </p:sp>
    </p:spTree>
    <p:extLst>
      <p:ext uri="{BB962C8B-B14F-4D97-AF65-F5344CB8AC3E}">
        <p14:creationId xmlns:p14="http://schemas.microsoft.com/office/powerpoint/2010/main" val="332724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685199"/>
          </a:xfrm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 Narrow" panose="020B0606020202030204" pitchFamily="34" charset="0"/>
              </a:rPr>
              <a:t>Quelles fractures sont suspectes ? </a:t>
            </a:r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</a:t>
            </a:r>
            <a:endParaRPr lang="fr-FR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013254"/>
            <a:ext cx="10515600" cy="5634681"/>
          </a:xfrm>
        </p:spPr>
        <p:txBody>
          <a:bodyPr>
            <a:normAutofit/>
          </a:bodyPr>
          <a:lstStyle/>
          <a:p>
            <a:r>
              <a:rPr lang="fr-FR" sz="2400" b="1" dirty="0">
                <a:solidFill>
                  <a:srgbClr val="0000FF"/>
                </a:solidFill>
                <a:latin typeface="Arial Narrow" panose="020B0606020202030204" pitchFamily="34" charset="0"/>
              </a:rPr>
              <a:t>Relation entre Fractures et âge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1 enfant maltraité sur 3 a des fractures (</a:t>
            </a:r>
            <a:r>
              <a:rPr lang="fr-FR" sz="2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svt</a:t>
            </a: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occultes) </a:t>
            </a:r>
            <a:r>
              <a:rPr lang="fr-FR" sz="1900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Maguire</a:t>
            </a:r>
            <a:r>
              <a:rPr lang="fr-FR" sz="1900" i="1" dirty="0">
                <a:solidFill>
                  <a:srgbClr val="002060"/>
                </a:solidFill>
                <a:latin typeface="Arial Narrow" panose="020B0606020202030204" pitchFamily="34" charset="0"/>
              </a:rPr>
              <a:t> S BMJ 2010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80% des fractures constatées dans les cas de maltraitance = avant 2 ans </a:t>
            </a:r>
            <a:r>
              <a:rPr lang="fr-FR" sz="1900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Worlock</a:t>
            </a:r>
            <a:r>
              <a:rPr lang="fr-FR" sz="1900" i="1" dirty="0">
                <a:solidFill>
                  <a:srgbClr val="002060"/>
                </a:solidFill>
                <a:latin typeface="Arial Narrow" panose="020B0606020202030204" pitchFamily="34" charset="0"/>
              </a:rPr>
              <a:t> P BMJ 1986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Avant l’âge de 18 mois : </a:t>
            </a:r>
            <a:r>
              <a:rPr lang="fr-FR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1 fracture sur 9 </a:t>
            </a: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= maltraitance confirmée</a:t>
            </a:r>
          </a:p>
          <a:p>
            <a:r>
              <a:rPr lang="fr-FR" sz="2400" b="1" dirty="0">
                <a:solidFill>
                  <a:srgbClr val="0000FF"/>
                </a:solidFill>
                <a:latin typeface="Arial Narrow" panose="020B0606020202030204" pitchFamily="34" charset="0"/>
              </a:rPr>
              <a:t>Localisation fractures </a:t>
            </a:r>
            <a:r>
              <a:rPr lang="fr-FR" sz="1900" i="1" dirty="0">
                <a:solidFill>
                  <a:srgbClr val="002060"/>
                </a:solidFill>
                <a:latin typeface="Arial Narrow" panose="020B0606020202030204" pitchFamily="34" charset="0"/>
              </a:rPr>
              <a:t>Kemp A et al. BMJ 2008;337:a1518</a:t>
            </a:r>
          </a:p>
          <a:p>
            <a:pPr marL="0" indent="0">
              <a:buNone/>
            </a:pPr>
            <a:endParaRPr lang="fr-FR" sz="2200" dirty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fr-FR" sz="2200" dirty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fr-FR" sz="2200" dirty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fr-FR" sz="2200" dirty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fr-FR" sz="2200" dirty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fr-FR" sz="2200" dirty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fr-FR" sz="22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fr-FR" sz="2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349296"/>
              </p:ext>
            </p:extLst>
          </p:nvPr>
        </p:nvGraphicFramePr>
        <p:xfrm>
          <a:off x="838200" y="3200399"/>
          <a:ext cx="1062887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8870">
                  <a:extLst>
                    <a:ext uri="{9D8B030D-6E8A-4147-A177-3AD203B41FA5}">
                      <a16:colId xmlns:a16="http://schemas.microsoft.com/office/drawing/2014/main" val="1069674809"/>
                    </a:ext>
                  </a:extLst>
                </a:gridCol>
              </a:tblGrid>
              <a:tr h="376148">
                <a:tc>
                  <a:txBody>
                    <a:bodyPr/>
                    <a:lstStyle/>
                    <a:p>
                      <a:r>
                        <a:rPr lang="fr-FR" sz="28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Hautement</a:t>
                      </a:r>
                      <a:r>
                        <a:rPr lang="fr-FR" sz="2800" baseline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suspectes</a:t>
                      </a:r>
                    </a:p>
                    <a:p>
                      <a:r>
                        <a:rPr lang="fr-FR" sz="2400" baseline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Fr. de </a:t>
                      </a:r>
                      <a:r>
                        <a:rPr lang="fr-FR" sz="2800" baseline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CÔTES</a:t>
                      </a:r>
                      <a:r>
                        <a:rPr lang="fr-FR" sz="2400" baseline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/ uni ou </a:t>
                      </a:r>
                      <a:r>
                        <a:rPr lang="fr-FR" sz="2400" baseline="0" dirty="0" err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biL</a:t>
                      </a:r>
                      <a:r>
                        <a:rPr lang="fr-FR" sz="2400" baseline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, postérieur ou antérieur (maltraitance probable &gt; 70%)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aseline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Fr. </a:t>
                      </a:r>
                      <a:r>
                        <a:rPr lang="fr-FR" sz="2800" baseline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HUMERUS</a:t>
                      </a:r>
                      <a:r>
                        <a:rPr lang="fr-FR" sz="2400" baseline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/ </a:t>
                      </a:r>
                      <a:r>
                        <a:rPr lang="fr-FR" sz="2400" baseline="0" dirty="0" err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avt</a:t>
                      </a:r>
                      <a:r>
                        <a:rPr lang="fr-FR" sz="2400" baseline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âge de 3 ans (probabilité maltraitance 45%), surtout </a:t>
                      </a:r>
                      <a:r>
                        <a:rPr lang="fr-FR" sz="2400" baseline="0" dirty="0" err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avt</a:t>
                      </a:r>
                      <a:r>
                        <a:rPr lang="fr-FR" sz="2400" baseline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15 mois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Fr. </a:t>
                      </a:r>
                      <a:r>
                        <a:rPr lang="fr-FR" sz="28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FEMUR</a:t>
                      </a:r>
                      <a:r>
                        <a:rPr lang="fr-FR" sz="24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/ 1 sur</a:t>
                      </a:r>
                      <a:r>
                        <a:rPr lang="fr-FR" sz="2400" baseline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3 = maltraitance (surtout </a:t>
                      </a:r>
                      <a:r>
                        <a:rPr lang="fr-FR" sz="2400" baseline="0" dirty="0" err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avt</a:t>
                      </a:r>
                      <a:r>
                        <a:rPr lang="fr-FR" sz="2400" baseline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15 mois)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aseline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Fr. inhabituelles (SSS) STERNUM, SCAPULA, processus épineux, tassements étagés VERTEBRES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40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solidFill>
                            <a:srgbClr val="0000FF"/>
                          </a:solidFill>
                          <a:latin typeface="Arial Narrow" panose="020B0606020202030204" pitchFamily="34" charset="0"/>
                        </a:rPr>
                        <a:t>Fracture du crâne </a:t>
                      </a:r>
                      <a:r>
                        <a:rPr lang="fr-FR" sz="24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: </a:t>
                      </a:r>
                      <a:r>
                        <a:rPr lang="fr-FR" sz="2800" b="1" dirty="0" err="1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avt</a:t>
                      </a:r>
                      <a:r>
                        <a:rPr lang="fr-FR" sz="2800" b="1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 4 mois (+++), </a:t>
                      </a:r>
                      <a:r>
                        <a:rPr lang="fr-FR" sz="2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si hauteur alléguée &lt; 90cm </a:t>
                      </a:r>
                      <a:r>
                        <a:rPr lang="fr-FR" sz="2200" dirty="0" err="1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avt</a:t>
                      </a:r>
                      <a:r>
                        <a:rPr lang="fr-FR" sz="2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 2 ans, si pas d’explication, si bilatérale (suspect et/ou si HSD opposé à la fracture (contrecoup))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47464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3014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124465"/>
            <a:ext cx="10418805" cy="420129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2400" b="1" dirty="0">
                <a:solidFill>
                  <a:srgbClr val="0000FF"/>
                </a:solidFill>
                <a:latin typeface="Arial Narrow" panose="020B0606020202030204" pitchFamily="34" charset="0"/>
              </a:rPr>
              <a:t>Type de fractures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Humérus </a:t>
            </a: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 </a:t>
            </a:r>
            <a:r>
              <a:rPr lang="fr-FR" sz="2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Spiroïde</a:t>
            </a: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ou oblique – Mediodiaphysaire mais aussi </a:t>
            </a:r>
            <a:r>
              <a:rPr lang="fr-FR" sz="2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supracondylienne</a:t>
            </a: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(attention)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Fémur </a:t>
            </a:r>
            <a:r>
              <a:rPr lang="fr-FR" sz="2000" dirty="0">
                <a:solidFill>
                  <a:srgbClr val="00206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  </a:t>
            </a:r>
            <a:r>
              <a:rPr lang="fr-FR" sz="2400" dirty="0" err="1">
                <a:solidFill>
                  <a:srgbClr val="00206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Spiroïde</a:t>
            </a:r>
            <a:r>
              <a:rPr lang="fr-FR" sz="2000" dirty="0">
                <a:solidFill>
                  <a:srgbClr val="00206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= commune/maltraitance </a:t>
            </a:r>
            <a:r>
              <a:rPr lang="fr-FR" sz="2400" dirty="0" err="1">
                <a:solidFill>
                  <a:srgbClr val="00206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avt</a:t>
            </a: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15 mois et </a:t>
            </a:r>
            <a:r>
              <a:rPr lang="fr-FR" sz="2400" dirty="0" err="1">
                <a:solidFill>
                  <a:srgbClr val="00206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médiodiaphysaire</a:t>
            </a: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1600" i="1" dirty="0">
                <a:solidFill>
                  <a:srgbClr val="002060"/>
                </a:solidFill>
                <a:latin typeface="Arial Narrow" panose="020B0606020202030204" pitchFamily="34" charset="0"/>
              </a:rPr>
              <a:t>Kemp A et al. BMJ 2008;337:a1518; Van </a:t>
            </a:r>
            <a:r>
              <a:rPr lang="fr-FR" sz="1600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Konijnenburg</a:t>
            </a:r>
            <a:r>
              <a:rPr lang="fr-FR" sz="1600" i="1" dirty="0">
                <a:solidFill>
                  <a:srgbClr val="002060"/>
                </a:solidFill>
                <a:latin typeface="Arial Narrow" panose="020B0606020202030204" pitchFamily="34" charset="0"/>
              </a:rPr>
              <a:t> E BJR 2015; </a:t>
            </a:r>
            <a:r>
              <a:rPr lang="fr-FR" sz="1600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Maguire</a:t>
            </a:r>
            <a:r>
              <a:rPr lang="fr-FR" sz="1600" i="1" dirty="0">
                <a:solidFill>
                  <a:srgbClr val="002060"/>
                </a:solidFill>
                <a:latin typeface="Arial Narrow" panose="020B0606020202030204" pitchFamily="34" charset="0"/>
              </a:rPr>
              <a:t> S BMJ 2010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Fractures en coin (</a:t>
            </a:r>
            <a:r>
              <a:rPr lang="fr-FR" sz="2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ext</a:t>
            </a: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fr-FR" sz="2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inf</a:t>
            </a: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fémur) et en anse de seau (</a:t>
            </a:r>
            <a:r>
              <a:rPr lang="fr-FR" sz="2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ext</a:t>
            </a: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. Sup. tibia) / traction brutale </a:t>
            </a:r>
            <a:r>
              <a:rPr lang="fr-FR" sz="2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ds</a:t>
            </a: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axe </a:t>
            </a:r>
            <a:r>
              <a:rPr lang="fr-FR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Fassier A et al. </a:t>
            </a:r>
            <a:r>
              <a:rPr lang="en-US" sz="16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Orthopaedics</a:t>
            </a:r>
            <a:r>
              <a:rPr lang="en-US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 &amp; Traumatology: Surgery &amp; Research (2013) </a:t>
            </a:r>
            <a:r>
              <a:rPr lang="en-US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99S</a:t>
            </a:r>
            <a:r>
              <a:rPr lang="en-US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, S160—S170</a:t>
            </a:r>
            <a:endParaRPr lang="fr-FR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Fractures métaphysaires, appositions périostées </a:t>
            </a:r>
            <a:r>
              <a:rPr lang="fr-FR" sz="1600" i="1" dirty="0">
                <a:solidFill>
                  <a:srgbClr val="002060"/>
                </a:solidFill>
                <a:latin typeface="Arial Narrow" panose="020B0606020202030204" pitchFamily="34" charset="0"/>
              </a:rPr>
              <a:t>Flaherty E et al. </a:t>
            </a:r>
            <a:r>
              <a:rPr lang="fr-FR" sz="1600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Pediatrics</a:t>
            </a:r>
            <a:r>
              <a:rPr lang="fr-FR" sz="1600" i="1" dirty="0">
                <a:solidFill>
                  <a:srgbClr val="002060"/>
                </a:solidFill>
                <a:latin typeface="Arial Narrow" panose="020B0606020202030204" pitchFamily="34" charset="0"/>
              </a:rPr>
              <a:t> 2014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Fractures multiples, âge différent</a:t>
            </a:r>
            <a:endParaRPr lang="fr-FR" sz="36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fr-FR" sz="22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fr-FR" sz="2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38200" y="241559"/>
            <a:ext cx="10515600" cy="759340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fr-FR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 Narrow" panose="020B0606020202030204" pitchFamily="34" charset="0"/>
              </a:rPr>
              <a:t>Quelles fractures sont suspectes ?  </a:t>
            </a:r>
            <a:r>
              <a:rPr lang="fr-FR" sz="4000" dirty="0">
                <a:solidFill>
                  <a:srgbClr val="00206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</a:t>
            </a:r>
            <a:endParaRPr lang="fr-FR" sz="4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062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5614"/>
            <a:ext cx="6985957" cy="470136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957" y="735614"/>
            <a:ext cx="5010278" cy="501027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53764" y="5968315"/>
            <a:ext cx="9813327" cy="49244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fr-FR" sz="2600" dirty="0">
                <a:solidFill>
                  <a:schemeClr val="bg1"/>
                </a:solidFill>
                <a:latin typeface="Arial Narrow" panose="020B0606020202030204" pitchFamily="34" charset="0"/>
              </a:rPr>
              <a:t>Fracture en anse de seau « </a:t>
            </a:r>
            <a:r>
              <a:rPr lang="fr-FR" sz="2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bucket</a:t>
            </a:r>
            <a:r>
              <a:rPr lang="fr-FR" sz="2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handle</a:t>
            </a:r>
            <a:r>
              <a:rPr lang="fr-FR" sz="2600" dirty="0">
                <a:solidFill>
                  <a:schemeClr val="bg1"/>
                </a:solidFill>
                <a:latin typeface="Arial Narrow" panose="020B0606020202030204" pitchFamily="34" charset="0"/>
              </a:rPr>
              <a:t> fracture » et </a:t>
            </a:r>
            <a:r>
              <a:rPr lang="fr-FR" sz="2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fr.</a:t>
            </a:r>
            <a:r>
              <a:rPr lang="fr-FR" sz="2600" dirty="0">
                <a:solidFill>
                  <a:schemeClr val="bg1"/>
                </a:solidFill>
                <a:latin typeface="Arial Narrow" panose="020B0606020202030204" pitchFamily="34" charset="0"/>
              </a:rPr>
              <a:t> métaphysaire en coin</a:t>
            </a:r>
          </a:p>
        </p:txBody>
      </p:sp>
    </p:spTree>
    <p:extLst>
      <p:ext uri="{BB962C8B-B14F-4D97-AF65-F5344CB8AC3E}">
        <p14:creationId xmlns:p14="http://schemas.microsoft.com/office/powerpoint/2010/main" val="246407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3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s icebergs | Espace des sciences">
            <a:extLst>
              <a:ext uri="{FF2B5EF4-FFF2-40B4-BE49-F238E27FC236}">
                <a16:creationId xmlns:a16="http://schemas.microsoft.com/office/drawing/2014/main" id="{05876344-84B6-4987-A1E1-4536F3C98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91" y="1"/>
            <a:ext cx="103764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èche : double flèche verticale 1">
            <a:extLst>
              <a:ext uri="{FF2B5EF4-FFF2-40B4-BE49-F238E27FC236}">
                <a16:creationId xmlns:a16="http://schemas.microsoft.com/office/drawing/2014/main" id="{E984D917-3914-4842-B307-24DFB0EBC9CD}"/>
              </a:ext>
            </a:extLst>
          </p:cNvPr>
          <p:cNvSpPr/>
          <p:nvPr/>
        </p:nvSpPr>
        <p:spPr>
          <a:xfrm>
            <a:off x="6732104" y="437322"/>
            <a:ext cx="424070" cy="1060174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1C3C580-F91F-4AD3-BE3A-FBCD6A191481}"/>
              </a:ext>
            </a:extLst>
          </p:cNvPr>
          <p:cNvSpPr txBox="1"/>
          <p:nvPr/>
        </p:nvSpPr>
        <p:spPr>
          <a:xfrm>
            <a:off x="7421216" y="297167"/>
            <a:ext cx="2313390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400" dirty="0">
                <a:solidFill>
                  <a:srgbClr val="002060"/>
                </a:solidFill>
              </a:rPr>
              <a:t>10-15%</a:t>
            </a:r>
          </a:p>
          <a:p>
            <a:pPr algn="ctr"/>
            <a:r>
              <a:rPr lang="fr-FR" sz="2400" dirty="0">
                <a:solidFill>
                  <a:srgbClr val="002060"/>
                </a:solidFill>
              </a:rPr>
              <a:t>Contexte évident</a:t>
            </a:r>
          </a:p>
          <a:p>
            <a:pPr algn="ctr"/>
            <a:r>
              <a:rPr lang="fr-FR" sz="2400" dirty="0">
                <a:solidFill>
                  <a:srgbClr val="002060"/>
                </a:solidFill>
              </a:rPr>
              <a:t>Ce que l’on voit </a:t>
            </a:r>
          </a:p>
        </p:txBody>
      </p:sp>
      <p:sp>
        <p:nvSpPr>
          <p:cNvPr id="5" name="Flèche : double flèche verticale 4">
            <a:extLst>
              <a:ext uri="{FF2B5EF4-FFF2-40B4-BE49-F238E27FC236}">
                <a16:creationId xmlns:a16="http://schemas.microsoft.com/office/drawing/2014/main" id="{0D92025D-1624-4D74-9F2D-844AB854F29F}"/>
              </a:ext>
            </a:extLst>
          </p:cNvPr>
          <p:cNvSpPr/>
          <p:nvPr/>
        </p:nvSpPr>
        <p:spPr>
          <a:xfrm>
            <a:off x="6758608" y="1649895"/>
            <a:ext cx="424070" cy="3929269"/>
          </a:xfrm>
          <a:prstGeom prst="up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495FD3F-C7C8-42D0-8AD7-40309D60C960}"/>
              </a:ext>
            </a:extLst>
          </p:cNvPr>
          <p:cNvSpPr txBox="1"/>
          <p:nvPr/>
        </p:nvSpPr>
        <p:spPr>
          <a:xfrm>
            <a:off x="7046242" y="2746588"/>
            <a:ext cx="3787192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3200" dirty="0">
                <a:solidFill>
                  <a:srgbClr val="002060"/>
                </a:solidFill>
              </a:rPr>
              <a:t>70-80%</a:t>
            </a:r>
          </a:p>
          <a:p>
            <a:pPr algn="ctr"/>
            <a:r>
              <a:rPr lang="fr-FR" sz="3200" dirty="0">
                <a:solidFill>
                  <a:srgbClr val="002060"/>
                </a:solidFill>
              </a:rPr>
              <a:t>Ce que l’on recherche</a:t>
            </a:r>
          </a:p>
        </p:txBody>
      </p:sp>
      <p:sp>
        <p:nvSpPr>
          <p:cNvPr id="7" name="Flèche : double flèche verticale 6">
            <a:extLst>
              <a:ext uri="{FF2B5EF4-FFF2-40B4-BE49-F238E27FC236}">
                <a16:creationId xmlns:a16="http://schemas.microsoft.com/office/drawing/2014/main" id="{CFE6267A-FA8A-4DD9-A5C2-73B88639C841}"/>
              </a:ext>
            </a:extLst>
          </p:cNvPr>
          <p:cNvSpPr/>
          <p:nvPr/>
        </p:nvSpPr>
        <p:spPr>
          <a:xfrm>
            <a:off x="6758608" y="5579164"/>
            <a:ext cx="424070" cy="841514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E1883CB-37BF-4BE9-B804-3B2B718C0CE2}"/>
              </a:ext>
            </a:extLst>
          </p:cNvPr>
          <p:cNvSpPr txBox="1"/>
          <p:nvPr/>
        </p:nvSpPr>
        <p:spPr>
          <a:xfrm>
            <a:off x="7321028" y="5579164"/>
            <a:ext cx="3237617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400" dirty="0">
                <a:solidFill>
                  <a:srgbClr val="002060"/>
                </a:solidFill>
              </a:rPr>
              <a:t>5%</a:t>
            </a:r>
          </a:p>
          <a:p>
            <a:pPr algn="ctr"/>
            <a:r>
              <a:rPr lang="fr-FR" sz="2400" dirty="0">
                <a:solidFill>
                  <a:srgbClr val="002060"/>
                </a:solidFill>
              </a:rPr>
              <a:t>L’arbre qui cache la forêt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339DBA9-FB7D-4EE8-89F1-436CA08168C3}"/>
              </a:ext>
            </a:extLst>
          </p:cNvPr>
          <p:cNvSpPr txBox="1"/>
          <p:nvPr/>
        </p:nvSpPr>
        <p:spPr>
          <a:xfrm rot="16200000">
            <a:off x="-1701662" y="2992810"/>
            <a:ext cx="6461321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Repérage annuel : </a:t>
            </a:r>
            <a:r>
              <a:rPr lang="fr-FR" sz="3200" b="1" dirty="0">
                <a:solidFill>
                  <a:schemeClr val="bg1"/>
                </a:solidFill>
              </a:rPr>
              <a:t>1500 à 2000 </a:t>
            </a:r>
            <a:r>
              <a:rPr lang="fr-FR" sz="2800" dirty="0">
                <a:solidFill>
                  <a:schemeClr val="bg1"/>
                </a:solidFill>
              </a:rPr>
              <a:t>situations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AB3B3AD-7B75-48A9-AFF1-1D42369E2A49}"/>
              </a:ext>
            </a:extLst>
          </p:cNvPr>
          <p:cNvSpPr txBox="1"/>
          <p:nvPr/>
        </p:nvSpPr>
        <p:spPr>
          <a:xfrm>
            <a:off x="11520696" y="6225495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ML</a:t>
            </a:r>
          </a:p>
        </p:txBody>
      </p:sp>
    </p:spTree>
    <p:extLst>
      <p:ext uri="{BB962C8B-B14F-4D97-AF65-F5344CB8AC3E}">
        <p14:creationId xmlns:p14="http://schemas.microsoft.com/office/powerpoint/2010/main" val="3925492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0" y="0"/>
            <a:ext cx="6166022" cy="6858000"/>
            <a:chOff x="4689548" y="0"/>
            <a:chExt cx="4718295" cy="4744995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89548" y="0"/>
              <a:ext cx="4718295" cy="4744995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4725114" y="0"/>
              <a:ext cx="1304983" cy="3336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" name="ZoneTexte 4"/>
          <p:cNvSpPr txBox="1"/>
          <p:nvPr/>
        </p:nvSpPr>
        <p:spPr>
          <a:xfrm>
            <a:off x="6487297" y="1000897"/>
            <a:ext cx="5202065" cy="13234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latin typeface="Arial Narrow" panose="020B0606020202030204" pitchFamily="34" charset="0"/>
              </a:rPr>
              <a:t>BB âgé de 4 semaines</a:t>
            </a:r>
          </a:p>
          <a:p>
            <a:r>
              <a:rPr lang="fr-FR" sz="2000" dirty="0">
                <a:solidFill>
                  <a:schemeClr val="bg1"/>
                </a:solidFill>
                <a:latin typeface="Arial Narrow" panose="020B0606020202030204" pitchFamily="34" charset="0"/>
              </a:rPr>
              <a:t>Père dit l’avoir fait tomber alors qu’il lui donnait le bain</a:t>
            </a:r>
          </a:p>
          <a:p>
            <a:r>
              <a:rPr lang="fr-FR" sz="2000" dirty="0" err="1">
                <a:solidFill>
                  <a:schemeClr val="bg1"/>
                </a:solidFill>
                <a:latin typeface="Arial Narrow" panose="020B0606020202030204" pitchFamily="34" charset="0"/>
              </a:rPr>
              <a:t>Enft</a:t>
            </a:r>
            <a:r>
              <a:rPr lang="fr-FR" sz="20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Arial Narrow" panose="020B0606020202030204" pitchFamily="34" charset="0"/>
              </a:rPr>
              <a:t>hypotrophe</a:t>
            </a:r>
            <a:endParaRPr lang="fr-FR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fr-FR" sz="2000" dirty="0">
                <a:solidFill>
                  <a:schemeClr val="bg1"/>
                </a:solidFill>
                <a:latin typeface="Arial Narrow" panose="020B0606020202030204" pitchFamily="34" charset="0"/>
              </a:rPr>
              <a:t>Grosse cuisse droite douloureuse</a:t>
            </a:r>
          </a:p>
        </p:txBody>
      </p:sp>
      <p:sp>
        <p:nvSpPr>
          <p:cNvPr id="6" name="Flèche vers le bas 5"/>
          <p:cNvSpPr/>
          <p:nvPr/>
        </p:nvSpPr>
        <p:spPr>
          <a:xfrm>
            <a:off x="8649730" y="2496065"/>
            <a:ext cx="593124" cy="51898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6487296" y="3429000"/>
            <a:ext cx="5202065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latin typeface="Arial Narrow" panose="020B0606020202030204" pitchFamily="34" charset="0"/>
              </a:rPr>
              <a:t>Fracture récente diaphyse fémorale </a:t>
            </a:r>
            <a:r>
              <a:rPr lang="fr-FR" sz="2000" dirty="0" err="1">
                <a:solidFill>
                  <a:schemeClr val="bg1"/>
                </a:solidFill>
                <a:latin typeface="Arial Narrow" panose="020B0606020202030204" pitchFamily="34" charset="0"/>
              </a:rPr>
              <a:t>Dte</a:t>
            </a:r>
            <a:endParaRPr lang="fr-FR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FF17D0F-C3EF-45B7-B36E-FEF37A5ACB0F}"/>
              </a:ext>
            </a:extLst>
          </p:cNvPr>
          <p:cNvSpPr txBox="1"/>
          <p:nvPr/>
        </p:nvSpPr>
        <p:spPr>
          <a:xfrm>
            <a:off x="11520696" y="6225495"/>
            <a:ext cx="439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AV</a:t>
            </a:r>
          </a:p>
        </p:txBody>
      </p:sp>
    </p:spTree>
    <p:extLst>
      <p:ext uri="{BB962C8B-B14F-4D97-AF65-F5344CB8AC3E}">
        <p14:creationId xmlns:p14="http://schemas.microsoft.com/office/powerpoint/2010/main" val="4007209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/>
          <p:cNvGrpSpPr/>
          <p:nvPr/>
        </p:nvGrpSpPr>
        <p:grpSpPr>
          <a:xfrm>
            <a:off x="0" y="235932"/>
            <a:ext cx="12192000" cy="5918887"/>
            <a:chOff x="0" y="399997"/>
            <a:chExt cx="12192000" cy="5918887"/>
          </a:xfrm>
        </p:grpSpPr>
        <p:grpSp>
          <p:nvGrpSpPr>
            <p:cNvPr id="5" name="Groupe 4"/>
            <p:cNvGrpSpPr/>
            <p:nvPr/>
          </p:nvGrpSpPr>
          <p:grpSpPr>
            <a:xfrm>
              <a:off x="0" y="399997"/>
              <a:ext cx="12192000" cy="5918887"/>
              <a:chOff x="0" y="-1"/>
              <a:chExt cx="10734597" cy="5202196"/>
            </a:xfrm>
          </p:grpSpPr>
          <p:pic>
            <p:nvPicPr>
              <p:cNvPr id="2" name="Image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5248963" cy="5202195"/>
              </a:xfrm>
              <a:prstGeom prst="rect">
                <a:avLst/>
              </a:prstGeom>
            </p:spPr>
          </p:pic>
          <p:pic>
            <p:nvPicPr>
              <p:cNvPr id="3" name="Image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48963" y="0"/>
                <a:ext cx="5485634" cy="5202195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0" y="-1"/>
                <a:ext cx="10602097" cy="23477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8" name="Connecteur droit avec flèche 7"/>
            <p:cNvCxnSpPr/>
            <p:nvPr/>
          </p:nvCxnSpPr>
          <p:spPr>
            <a:xfrm>
              <a:off x="210065" y="2767914"/>
              <a:ext cx="420130" cy="160638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avec flèche 8"/>
            <p:cNvCxnSpPr/>
            <p:nvPr/>
          </p:nvCxnSpPr>
          <p:spPr>
            <a:xfrm>
              <a:off x="9252169" y="2321011"/>
              <a:ext cx="0" cy="607541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ZoneTexte 10"/>
          <p:cNvSpPr txBox="1"/>
          <p:nvPr/>
        </p:nvSpPr>
        <p:spPr>
          <a:xfrm>
            <a:off x="3804194" y="215331"/>
            <a:ext cx="3252814" cy="369332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Arial Narrow" panose="020B0606020202030204" pitchFamily="34" charset="0"/>
              </a:rPr>
              <a:t>Fracture des 2 diaphyses humérales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108784" y="4954490"/>
            <a:ext cx="5814412" cy="120032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Arial Narrow" panose="020B0606020202030204" pitchFamily="34" charset="0"/>
              </a:rPr>
              <a:t>+Fr. ancienne 1/3 moyen </a:t>
            </a:r>
            <a:r>
              <a:rPr lang="fr-FR" dirty="0" err="1">
                <a:solidFill>
                  <a:schemeClr val="bg1"/>
                </a:solidFill>
                <a:latin typeface="Arial Narrow" panose="020B0606020202030204" pitchFamily="34" charset="0"/>
              </a:rPr>
              <a:t>fibula</a:t>
            </a:r>
            <a:r>
              <a:rPr lang="fr-FR" dirty="0">
                <a:solidFill>
                  <a:schemeClr val="bg1"/>
                </a:solidFill>
                <a:latin typeface="Arial Narrow" panose="020B0606020202030204" pitchFamily="34" charset="0"/>
              </a:rPr>
              <a:t> D</a:t>
            </a:r>
          </a:p>
          <a:p>
            <a:r>
              <a:rPr lang="fr-FR" dirty="0">
                <a:solidFill>
                  <a:schemeClr val="bg1"/>
                </a:solidFill>
                <a:latin typeface="Arial Narrow" panose="020B0606020202030204" pitchFamily="34" charset="0"/>
              </a:rPr>
              <a:t>+Becs métaphyses </a:t>
            </a:r>
            <a:r>
              <a:rPr lang="fr-FR" dirty="0" err="1">
                <a:solidFill>
                  <a:schemeClr val="bg1"/>
                </a:solidFill>
                <a:latin typeface="Arial Narrow" panose="020B0606020202030204" pitchFamily="34" charset="0"/>
              </a:rPr>
              <a:t>prox</a:t>
            </a:r>
            <a:r>
              <a:rPr lang="fr-FR" dirty="0">
                <a:solidFill>
                  <a:schemeClr val="bg1"/>
                </a:solidFill>
                <a:latin typeface="Arial Narrow" panose="020B0606020202030204" pitchFamily="34" charset="0"/>
              </a:rPr>
              <a:t> et distales des 2 tibias</a:t>
            </a:r>
          </a:p>
          <a:p>
            <a:r>
              <a:rPr lang="fr-FR" dirty="0">
                <a:solidFill>
                  <a:schemeClr val="bg1"/>
                </a:solidFill>
                <a:latin typeface="Arial Narrow" panose="020B0606020202030204" pitchFamily="34" charset="0"/>
              </a:rPr>
              <a:t>TDM normale, rachis normal</a:t>
            </a:r>
          </a:p>
          <a:p>
            <a:r>
              <a:rPr lang="fr-FR" dirty="0">
                <a:solidFill>
                  <a:schemeClr val="bg1"/>
                </a:solidFill>
                <a:latin typeface="Arial Narrow" panose="020B0606020202030204" pitchFamily="34" charset="0"/>
              </a:rPr>
              <a:t>IRM cerveau : séquelles hémorragiques frontales et occipitales </a:t>
            </a:r>
            <a:r>
              <a:rPr lang="fr-FR" dirty="0" err="1">
                <a:solidFill>
                  <a:schemeClr val="bg1"/>
                </a:solidFill>
                <a:latin typeface="Arial Narrow" panose="020B0606020202030204" pitchFamily="34" charset="0"/>
              </a:rPr>
              <a:t>Dte</a:t>
            </a:r>
            <a:endParaRPr lang="fr-FR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3C86E32-6428-4A25-82AD-93CE5A870232}"/>
              </a:ext>
            </a:extLst>
          </p:cNvPr>
          <p:cNvSpPr txBox="1"/>
          <p:nvPr/>
        </p:nvSpPr>
        <p:spPr>
          <a:xfrm>
            <a:off x="11520696" y="6225495"/>
            <a:ext cx="439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AV</a:t>
            </a:r>
          </a:p>
        </p:txBody>
      </p:sp>
    </p:spTree>
    <p:extLst>
      <p:ext uri="{BB962C8B-B14F-4D97-AF65-F5344CB8AC3E}">
        <p14:creationId xmlns:p14="http://schemas.microsoft.com/office/powerpoint/2010/main" val="1453079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4670854" cy="4726080"/>
          </a:xfrm>
          <a:prstGeom prst="rect">
            <a:avLst/>
          </a:prstGeom>
        </p:spPr>
      </p:pic>
      <p:grpSp>
        <p:nvGrpSpPr>
          <p:cNvPr id="13" name="Groupe 12"/>
          <p:cNvGrpSpPr/>
          <p:nvPr/>
        </p:nvGrpSpPr>
        <p:grpSpPr>
          <a:xfrm>
            <a:off x="3459892" y="1"/>
            <a:ext cx="8732108" cy="5488877"/>
            <a:chOff x="0" y="0"/>
            <a:chExt cx="9144000" cy="5795963"/>
          </a:xfrm>
        </p:grpSpPr>
        <p:pic>
          <p:nvPicPr>
            <p:cNvPr id="14" name="Picture 4" descr="TCtot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5" descr="TC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1025" y="0"/>
              <a:ext cx="4752975" cy="4752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" name="Group 11"/>
            <p:cNvGrpSpPr>
              <a:grpSpLocks/>
            </p:cNvGrpSpPr>
            <p:nvPr/>
          </p:nvGrpSpPr>
          <p:grpSpPr bwMode="auto">
            <a:xfrm>
              <a:off x="539750" y="2636838"/>
              <a:ext cx="3240088" cy="3159125"/>
              <a:chOff x="340" y="1661"/>
              <a:chExt cx="2041" cy="1990"/>
            </a:xfrm>
          </p:grpSpPr>
          <p:sp>
            <p:nvSpPr>
              <p:cNvPr id="25" name="Line 6"/>
              <p:cNvSpPr>
                <a:spLocks noChangeShapeType="1"/>
              </p:cNvSpPr>
              <p:nvPr/>
            </p:nvSpPr>
            <p:spPr bwMode="auto">
              <a:xfrm>
                <a:off x="340" y="1661"/>
                <a:ext cx="499" cy="167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" name="Text Box 7"/>
              <p:cNvSpPr txBox="1">
                <a:spLocks noChangeArrowheads="1"/>
              </p:cNvSpPr>
              <p:nvPr/>
            </p:nvSpPr>
            <p:spPr bwMode="auto">
              <a:xfrm>
                <a:off x="839" y="3385"/>
                <a:ext cx="952" cy="266"/>
              </a:xfrm>
              <a:prstGeom prst="rect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rgbClr val="000066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rgbClr val="000066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rgbClr val="000066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rgbClr val="000066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rgbClr val="000066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66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66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66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66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2000">
                    <a:solidFill>
                      <a:schemeClr val="bg1"/>
                    </a:solidFill>
                    <a:latin typeface="Calibri" panose="020F0502020204030204" pitchFamily="34" charset="0"/>
                  </a:rPr>
                  <a:t>Hématomes</a:t>
                </a:r>
              </a:p>
            </p:txBody>
          </p:sp>
          <p:sp>
            <p:nvSpPr>
              <p:cNvPr id="27" name="Line 8"/>
              <p:cNvSpPr>
                <a:spLocks noChangeShapeType="1"/>
              </p:cNvSpPr>
              <p:nvPr/>
            </p:nvSpPr>
            <p:spPr bwMode="auto">
              <a:xfrm flipH="1">
                <a:off x="1791" y="1706"/>
                <a:ext cx="590" cy="1679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7" name="Group 12"/>
            <p:cNvGrpSpPr>
              <a:grpSpLocks/>
            </p:cNvGrpSpPr>
            <p:nvPr/>
          </p:nvGrpSpPr>
          <p:grpSpPr bwMode="auto">
            <a:xfrm>
              <a:off x="1187450" y="3500438"/>
              <a:ext cx="1212850" cy="1722437"/>
              <a:chOff x="748" y="2205"/>
              <a:chExt cx="764" cy="1085"/>
            </a:xfrm>
          </p:grpSpPr>
          <p:sp>
            <p:nvSpPr>
              <p:cNvPr id="23" name="Line 9"/>
              <p:cNvSpPr>
                <a:spLocks noChangeShapeType="1"/>
              </p:cNvSpPr>
              <p:nvPr/>
            </p:nvSpPr>
            <p:spPr bwMode="auto">
              <a:xfrm>
                <a:off x="748" y="2205"/>
                <a:ext cx="318" cy="90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" name="Text Box 10"/>
              <p:cNvSpPr txBox="1">
                <a:spLocks noChangeArrowheads="1"/>
              </p:cNvSpPr>
              <p:nvPr/>
            </p:nvSpPr>
            <p:spPr bwMode="auto">
              <a:xfrm>
                <a:off x="1098" y="3024"/>
                <a:ext cx="414" cy="266"/>
              </a:xfrm>
              <a:prstGeom prst="rect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rgbClr val="000066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rgbClr val="000066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rgbClr val="000066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rgbClr val="000066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rgbClr val="000066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66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66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66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66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2000">
                    <a:solidFill>
                      <a:schemeClr val="bg1"/>
                    </a:solidFill>
                    <a:latin typeface="Calibri" panose="020F0502020204030204" pitchFamily="34" charset="0"/>
                  </a:rPr>
                  <a:t>HED</a:t>
                </a:r>
              </a:p>
            </p:txBody>
          </p:sp>
        </p:grpSp>
        <p:grpSp>
          <p:nvGrpSpPr>
            <p:cNvPr id="18" name="Group 16"/>
            <p:cNvGrpSpPr>
              <a:grpSpLocks/>
            </p:cNvGrpSpPr>
            <p:nvPr/>
          </p:nvGrpSpPr>
          <p:grpSpPr bwMode="auto">
            <a:xfrm>
              <a:off x="5076825" y="2492375"/>
              <a:ext cx="3284538" cy="2998788"/>
              <a:chOff x="3198" y="1570"/>
              <a:chExt cx="2069" cy="1889"/>
            </a:xfrm>
          </p:grpSpPr>
          <p:sp>
            <p:nvSpPr>
              <p:cNvPr id="20" name="Oval 13"/>
              <p:cNvSpPr>
                <a:spLocks noChangeArrowheads="1"/>
              </p:cNvSpPr>
              <p:nvPr/>
            </p:nvSpPr>
            <p:spPr bwMode="auto">
              <a:xfrm>
                <a:off x="3198" y="1888"/>
                <a:ext cx="499" cy="499"/>
              </a:xfrm>
              <a:prstGeom prst="ellips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rgbClr val="000066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rgbClr val="000066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rgbClr val="000066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rgbClr val="000066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rgbClr val="000066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66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66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66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66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1" name="Oval 14"/>
              <p:cNvSpPr>
                <a:spLocks noChangeArrowheads="1"/>
              </p:cNvSpPr>
              <p:nvPr/>
            </p:nvSpPr>
            <p:spPr bwMode="auto">
              <a:xfrm>
                <a:off x="4740" y="1570"/>
                <a:ext cx="499" cy="499"/>
              </a:xfrm>
              <a:prstGeom prst="ellips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rgbClr val="000066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rgbClr val="000066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rgbClr val="000066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rgbClr val="000066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rgbClr val="000066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66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66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66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66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" name="Text Box 15"/>
              <p:cNvSpPr txBox="1">
                <a:spLocks noChangeArrowheads="1"/>
              </p:cNvSpPr>
              <p:nvPr/>
            </p:nvSpPr>
            <p:spPr bwMode="auto">
              <a:xfrm>
                <a:off x="3379" y="3193"/>
                <a:ext cx="1888" cy="266"/>
              </a:xfrm>
              <a:prstGeom prst="rect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rgbClr val="000066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rgbClr val="000066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rgbClr val="000066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rgbClr val="000066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rgbClr val="000066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66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66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66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66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2000">
                    <a:solidFill>
                      <a:schemeClr val="bg1"/>
                    </a:solidFill>
                    <a:latin typeface="Calibri" panose="020F0502020204030204" pitchFamily="34" charset="0"/>
                  </a:rPr>
                  <a:t>Fractures avec embarrure</a:t>
                </a:r>
              </a:p>
            </p:txBody>
          </p:sp>
        </p:grpSp>
      </p:grpSp>
      <p:sp>
        <p:nvSpPr>
          <p:cNvPr id="3" name="ZoneTexte 2"/>
          <p:cNvSpPr txBox="1"/>
          <p:nvPr/>
        </p:nvSpPr>
        <p:spPr>
          <a:xfrm>
            <a:off x="98853" y="105032"/>
            <a:ext cx="3632726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Arial Narrow" panose="020B0606020202030204" pitchFamily="34" charset="0"/>
              </a:rPr>
              <a:t>12 semaines – FR. Métaphysaire en coin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1AC9049-84BF-429A-85D1-73AD63578FAE}"/>
              </a:ext>
            </a:extLst>
          </p:cNvPr>
          <p:cNvSpPr txBox="1"/>
          <p:nvPr/>
        </p:nvSpPr>
        <p:spPr>
          <a:xfrm>
            <a:off x="11520696" y="6225495"/>
            <a:ext cx="439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AV</a:t>
            </a:r>
          </a:p>
        </p:txBody>
      </p:sp>
    </p:spTree>
    <p:extLst>
      <p:ext uri="{BB962C8B-B14F-4D97-AF65-F5344CB8AC3E}">
        <p14:creationId xmlns:p14="http://schemas.microsoft.com/office/powerpoint/2010/main" val="25530755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7A80AE8C-C9CC-4868-ADB4-E44FA3491C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9788" y="274638"/>
            <a:ext cx="10512425" cy="633412"/>
          </a:xfrm>
          <a:ln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fr-FR" altLang="fr-FR" sz="4000">
                <a:solidFill>
                  <a:srgbClr val="002060"/>
                </a:solidFill>
                <a:latin typeface="Arial Narrow" panose="020B0606020202030204" pitchFamily="34" charset="0"/>
              </a:rPr>
              <a:t>De l’accident à la maltraitance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9C42112E-DEA4-4924-ABAB-D8DC6B021F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88" y="1052513"/>
            <a:ext cx="10512425" cy="4248150"/>
          </a:xfrm>
        </p:spPr>
        <p:txBody>
          <a:bodyPr/>
          <a:lstStyle/>
          <a:p>
            <a:pPr eaLnBrk="1" hangingPunct="1"/>
            <a:r>
              <a:rPr lang="fr-FR" altLang="fr-FR" sz="2400">
                <a:latin typeface="Arial Narrow" panose="020B0606020202030204" pitchFamily="34" charset="0"/>
              </a:rPr>
              <a:t>Tom, 2 mois, accompagné par ses parents / ecchymoses face ant tibias et « pétéchies » sur pénis.</a:t>
            </a:r>
          </a:p>
          <a:p>
            <a:pPr eaLnBrk="1" hangingPunct="1">
              <a:buFontTx/>
              <a:buNone/>
            </a:pPr>
            <a:r>
              <a:rPr lang="fr-FR" altLang="fr-FR" sz="2400">
                <a:solidFill>
                  <a:srgbClr val="000066"/>
                </a:solidFill>
                <a:latin typeface="Arial Narrow" panose="020B0606020202030204" pitchFamily="34" charset="0"/>
              </a:rPr>
              <a:t>-enft gardé par sa mère à domicile, 1</a:t>
            </a:r>
            <a:r>
              <a:rPr lang="fr-FR" altLang="fr-FR" sz="2400" baseline="30000">
                <a:solidFill>
                  <a:srgbClr val="000066"/>
                </a:solidFill>
                <a:latin typeface="Arial Narrow" panose="020B0606020202030204" pitchFamily="34" charset="0"/>
              </a:rPr>
              <a:t>er</a:t>
            </a:r>
            <a:r>
              <a:rPr lang="fr-FR" altLang="fr-FR" sz="2400">
                <a:solidFill>
                  <a:srgbClr val="000066"/>
                </a:solidFill>
                <a:latin typeface="Arial Narrow" panose="020B0606020202030204" pitchFamily="34" charset="0"/>
              </a:rPr>
              <a:t> enfant, bien suivi</a:t>
            </a:r>
          </a:p>
          <a:p>
            <a:pPr eaLnBrk="1" hangingPunct="1">
              <a:buFontTx/>
              <a:buNone/>
            </a:pPr>
            <a:r>
              <a:rPr lang="fr-FR" altLang="fr-FR" sz="2400">
                <a:solidFill>
                  <a:srgbClr val="000066"/>
                </a:solidFill>
                <a:latin typeface="Arial Narrow" panose="020B0606020202030204" pitchFamily="34" charset="0"/>
              </a:rPr>
              <a:t>-lésions purpuriques peri-ombilicales et 1 élt face post penis, 2 hématomes sur crêtes tibiales</a:t>
            </a:r>
          </a:p>
          <a:p>
            <a:pPr eaLnBrk="1" hangingPunct="1">
              <a:buFontTx/>
              <a:buNone/>
            </a:pPr>
            <a:r>
              <a:rPr lang="fr-FR" altLang="fr-FR" sz="2400">
                <a:solidFill>
                  <a:srgbClr val="000066"/>
                </a:solidFill>
                <a:latin typeface="Arial Narrow" panose="020B0606020202030204" pitchFamily="34" charset="0"/>
              </a:rPr>
              <a:t>-Bilan d’hémostase normal, plaquettes normales</a:t>
            </a:r>
          </a:p>
          <a:p>
            <a:pPr eaLnBrk="1" hangingPunct="1">
              <a:buFont typeface="Symbol" panose="05050102010706020507" pitchFamily="18" charset="2"/>
              <a:buChar char="Þ"/>
            </a:pPr>
            <a:r>
              <a:rPr lang="fr-FR" altLang="fr-FR" sz="2400">
                <a:solidFill>
                  <a:srgbClr val="000066"/>
                </a:solidFill>
                <a:latin typeface="Arial Narrow" panose="020B0606020202030204" pitchFamily="34" charset="0"/>
              </a:rPr>
              <a:t>Lien AS / caractères atypiques des lésions et localisations</a:t>
            </a:r>
          </a:p>
          <a:p>
            <a:pPr eaLnBrk="1" hangingPunct="1"/>
            <a:r>
              <a:rPr lang="fr-FR" altLang="fr-FR" sz="2400">
                <a:latin typeface="Arial Narrow" panose="020B0606020202030204" pitchFamily="34" charset="0"/>
              </a:rPr>
              <a:t>1 mois ½ plus tard, accompagné par ses parents / moins bonne mobilisation bras</a:t>
            </a:r>
          </a:p>
          <a:p>
            <a:pPr eaLnBrk="1" hangingPunct="1">
              <a:buFontTx/>
              <a:buNone/>
            </a:pPr>
            <a:r>
              <a:rPr lang="fr-FR" altLang="fr-FR" sz="2400">
                <a:solidFill>
                  <a:srgbClr val="000066"/>
                </a:solidFill>
                <a:latin typeface="Arial Narrow" panose="020B0606020202030204" pitchFamily="34" charset="0"/>
              </a:rPr>
              <a:t>-Gardé par nourrice avec deux autres enfants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E9A32F8-8821-49FD-9C9B-45D9736F65ED}"/>
              </a:ext>
            </a:extLst>
          </p:cNvPr>
          <p:cNvSpPr txBox="1"/>
          <p:nvPr/>
        </p:nvSpPr>
        <p:spPr>
          <a:xfrm>
            <a:off x="11520696" y="6225495"/>
            <a:ext cx="475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</a:rPr>
              <a:t>AV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e 1">
            <a:extLst>
              <a:ext uri="{FF2B5EF4-FFF2-40B4-BE49-F238E27FC236}">
                <a16:creationId xmlns:a16="http://schemas.microsoft.com/office/drawing/2014/main" id="{D1107731-208B-49BC-8FF5-DFE5EC9FFE7F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692150"/>
            <a:ext cx="9144000" cy="5259388"/>
            <a:chOff x="0" y="692150"/>
            <a:chExt cx="9144000" cy="5259388"/>
          </a:xfrm>
        </p:grpSpPr>
        <p:pic>
          <p:nvPicPr>
            <p:cNvPr id="15363" name="Picture 4" descr="RxbrasChanierTom">
              <a:extLst>
                <a:ext uri="{FF2B5EF4-FFF2-40B4-BE49-F238E27FC236}">
                  <a16:creationId xmlns:a16="http://schemas.microsoft.com/office/drawing/2014/main" id="{EA5C3B43-37BF-4133-816A-4EA8E32DDC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92150"/>
              <a:ext cx="9144000" cy="525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4" name="Oval 5">
              <a:extLst>
                <a:ext uri="{FF2B5EF4-FFF2-40B4-BE49-F238E27FC236}">
                  <a16:creationId xmlns:a16="http://schemas.microsoft.com/office/drawing/2014/main" id="{882C407B-E800-4F1A-8294-1FC9F04E25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089" y="692150"/>
              <a:ext cx="1440656" cy="791493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365" name="Line 6">
              <a:extLst>
                <a:ext uri="{FF2B5EF4-FFF2-40B4-BE49-F238E27FC236}">
                  <a16:creationId xmlns:a16="http://schemas.microsoft.com/office/drawing/2014/main" id="{D2837740-86A5-4C1B-86FD-5A356CCC5D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71600" y="4076701"/>
              <a:ext cx="431750" cy="1008484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" name="Groupe 1">
            <a:extLst>
              <a:ext uri="{FF2B5EF4-FFF2-40B4-BE49-F238E27FC236}">
                <a16:creationId xmlns:a16="http://schemas.microsoft.com/office/drawing/2014/main" id="{44865589-747E-4657-A034-D7C192C62DCD}"/>
              </a:ext>
            </a:extLst>
          </p:cNvPr>
          <p:cNvGrpSpPr>
            <a:grpSpLocks/>
          </p:cNvGrpSpPr>
          <p:nvPr/>
        </p:nvGrpSpPr>
        <p:grpSpPr bwMode="auto">
          <a:xfrm>
            <a:off x="2135188" y="-1466850"/>
            <a:ext cx="8243887" cy="12115800"/>
            <a:chOff x="611188" y="-1466850"/>
            <a:chExt cx="8243887" cy="12115800"/>
          </a:xfrm>
        </p:grpSpPr>
        <p:pic>
          <p:nvPicPr>
            <p:cNvPr id="7" name="Picture 5" descr="RxthoraxChanierTom">
              <a:extLst>
                <a:ext uri="{FF2B5EF4-FFF2-40B4-BE49-F238E27FC236}">
                  <a16:creationId xmlns:a16="http://schemas.microsoft.com/office/drawing/2014/main" id="{D49B3CD5-22A9-43FB-8798-9C6CE2A705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188" y="-1466850"/>
              <a:ext cx="8243887" cy="1211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71AF0C91-270A-447D-9A67-D7308E7CAD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1500" y="4005263"/>
              <a:ext cx="1296988" cy="1584325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92766F9F-50DD-4C3B-BDDE-1866BA8EB933}"/>
              </a:ext>
            </a:extLst>
          </p:cNvPr>
          <p:cNvSpPr txBox="1"/>
          <p:nvPr/>
        </p:nvSpPr>
        <p:spPr>
          <a:xfrm>
            <a:off x="11520696" y="6225495"/>
            <a:ext cx="439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AV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89D2AC-DD94-4D9F-B7CF-3B53BA0AB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739"/>
            <a:ext cx="10515600" cy="4719224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Découverte de lésions cérébrales évocatrices d’un SBS sur un scanner réalisé dans l’exploration d’une allégation de TC chez un nourrisson</a:t>
            </a:r>
          </a:p>
          <a:p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Découverte de lésions radiologiques évocatrices sur des explorations réalisées pour un autre motif</a:t>
            </a:r>
          </a:p>
          <a:p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Découverte d’une intoxication au cannabis/cocaïne chez un enfant admis pour convulsion ou pour malaise à répétition et chez lequel le screening et analyse capillaire retrouveront d’autres substances (amphétamines, benzodiazépines, etc.)</a:t>
            </a:r>
          </a:p>
        </p:txBody>
      </p:sp>
      <p:sp>
        <p:nvSpPr>
          <p:cNvPr id="4" name="Titre 5">
            <a:extLst>
              <a:ext uri="{FF2B5EF4-FFF2-40B4-BE49-F238E27FC236}">
                <a16:creationId xmlns:a16="http://schemas.microsoft.com/office/drawing/2014/main" id="{BB6CCD91-E33B-4CA3-9EF5-E120D7C2D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480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fr-FR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 Narrow" panose="020B0606020202030204" pitchFamily="34" charset="0"/>
              </a:rPr>
              <a:t>L’arbre qui cache la forêt !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6C3562D-5441-40C2-95EB-922AE9BF97AF}"/>
              </a:ext>
            </a:extLst>
          </p:cNvPr>
          <p:cNvSpPr txBox="1"/>
          <p:nvPr/>
        </p:nvSpPr>
        <p:spPr>
          <a:xfrm>
            <a:off x="11520696" y="6225495"/>
            <a:ext cx="475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</a:rPr>
              <a:t>AV</a:t>
            </a:r>
          </a:p>
        </p:txBody>
      </p:sp>
    </p:spTree>
    <p:extLst>
      <p:ext uri="{BB962C8B-B14F-4D97-AF65-F5344CB8AC3E}">
        <p14:creationId xmlns:p14="http://schemas.microsoft.com/office/powerpoint/2010/main" val="5395333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/>
          <p:cNvGrpSpPr/>
          <p:nvPr/>
        </p:nvGrpSpPr>
        <p:grpSpPr>
          <a:xfrm>
            <a:off x="0" y="0"/>
            <a:ext cx="12192000" cy="8140700"/>
            <a:chOff x="0" y="0"/>
            <a:chExt cx="12192000" cy="8140700"/>
          </a:xfrm>
        </p:grpSpPr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651500" cy="5651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9075" y="0"/>
              <a:ext cx="5872925" cy="58729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" name="Picture 7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3099" y="1338223"/>
              <a:ext cx="6802477" cy="6802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Connecteur droit avec flèche 5"/>
            <p:cNvCxnSpPr/>
            <p:nvPr/>
          </p:nvCxnSpPr>
          <p:spPr>
            <a:xfrm flipH="1">
              <a:off x="3942102" y="667265"/>
              <a:ext cx="345990" cy="432487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avec flèche 6"/>
            <p:cNvCxnSpPr/>
            <p:nvPr/>
          </p:nvCxnSpPr>
          <p:spPr>
            <a:xfrm flipH="1">
              <a:off x="3546982" y="475735"/>
              <a:ext cx="345990" cy="432487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avec flèche 7"/>
            <p:cNvCxnSpPr/>
            <p:nvPr/>
          </p:nvCxnSpPr>
          <p:spPr>
            <a:xfrm flipH="1">
              <a:off x="2838404" y="451021"/>
              <a:ext cx="345990" cy="432487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avec flèche 9"/>
            <p:cNvCxnSpPr/>
            <p:nvPr/>
          </p:nvCxnSpPr>
          <p:spPr>
            <a:xfrm flipH="1">
              <a:off x="9198482" y="763633"/>
              <a:ext cx="345990" cy="432487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avec flèche 10"/>
            <p:cNvCxnSpPr/>
            <p:nvPr/>
          </p:nvCxnSpPr>
          <p:spPr>
            <a:xfrm flipH="1">
              <a:off x="9589469" y="844552"/>
              <a:ext cx="345990" cy="432487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ZoneTexte 8"/>
          <p:cNvSpPr txBox="1"/>
          <p:nvPr/>
        </p:nvSpPr>
        <p:spPr>
          <a:xfrm>
            <a:off x="4899451" y="223021"/>
            <a:ext cx="50810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 Narrow" panose="020B0606020202030204" pitchFamily="34" charset="0"/>
              </a:rPr>
              <a:t>3 mois admis pour chute du cosy, hauteur ?</a:t>
            </a:r>
          </a:p>
          <a:p>
            <a:r>
              <a:rPr lang="fr-FR" sz="2400" dirty="0">
                <a:solidFill>
                  <a:schemeClr val="bg1"/>
                </a:solidFill>
                <a:latin typeface="Arial Narrow" panose="020B0606020202030204" pitchFamily="34" charset="0"/>
              </a:rPr>
              <a:t>Admis 4h après trauma supposé</a:t>
            </a:r>
          </a:p>
        </p:txBody>
      </p:sp>
    </p:spTree>
    <p:extLst>
      <p:ext uri="{BB962C8B-B14F-4D97-AF65-F5344CB8AC3E}">
        <p14:creationId xmlns:p14="http://schemas.microsoft.com/office/powerpoint/2010/main" val="14125794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5772"/>
          </a:xfrm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 Narrow" panose="020B0606020202030204" pitchFamily="34" charset="0"/>
              </a:rPr>
              <a:t>Admission aux Urgences et maltraitance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149178"/>
            <a:ext cx="10515600" cy="5412260"/>
          </a:xfrm>
        </p:spPr>
        <p:txBody>
          <a:bodyPr>
            <a:normAutofit lnSpcReduction="10000"/>
          </a:bodyPr>
          <a:lstStyle/>
          <a:p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Rassurer l’enfant, le croire, ne pas paraître inquiet / faits relatés</a:t>
            </a:r>
          </a:p>
          <a:p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Examen clinique </a:t>
            </a:r>
            <a:r>
              <a:rPr lang="fr-FR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complet</a:t>
            </a: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, </a:t>
            </a:r>
            <a:r>
              <a:rPr lang="fr-FR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méticuleux sur enfant déshabillé</a:t>
            </a:r>
          </a:p>
          <a:p>
            <a:r>
              <a:rPr lang="fr-FR" b="1" dirty="0">
                <a:solidFill>
                  <a:srgbClr val="002060"/>
                </a:solidFill>
                <a:latin typeface="Arial Narrow" panose="020B0606020202030204" pitchFamily="34" charset="0"/>
              </a:rPr>
              <a:t>Consigner</a:t>
            </a: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« mot pour mot » dires de l’enfant, toutes vos constatations cliniques (comportement, lésions (localisation, taille, forme, prendre des photos avec instrument mesure))</a:t>
            </a:r>
          </a:p>
          <a:p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Recherche </a:t>
            </a:r>
            <a:r>
              <a:rPr lang="fr-FR" b="1" dirty="0">
                <a:solidFill>
                  <a:srgbClr val="002060"/>
                </a:solidFill>
                <a:latin typeface="Arial Narrow" panose="020B0606020202030204" pitchFamily="34" charset="0"/>
              </a:rPr>
              <a:t>lésions sentinelles </a:t>
            </a: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/ passages antérieurs (informatisation dossier+++)</a:t>
            </a:r>
          </a:p>
          <a:p>
            <a:r>
              <a:rPr lang="fr-FR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Bilan biologique </a:t>
            </a: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si suspicion : NFS, plaquettes, ionogramme, urée, </a:t>
            </a:r>
            <a:r>
              <a:rPr lang="fr-FR" sz="2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créat</a:t>
            </a: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, </a:t>
            </a:r>
            <a:r>
              <a:rPr lang="fr-FR" sz="2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enz.hépatiques</a:t>
            </a: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, </a:t>
            </a:r>
            <a:r>
              <a:rPr lang="fr-FR" sz="2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lipasémie</a:t>
            </a: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, hémostase (et si ecchymoses, dosage facteur </a:t>
            </a:r>
            <a:r>
              <a:rPr lang="fr-FR" sz="2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VIIIvw</a:t>
            </a: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, VIII, IX, XI) – </a:t>
            </a:r>
            <a:r>
              <a:rPr lang="fr-FR" sz="2400" i="1" dirty="0">
                <a:solidFill>
                  <a:srgbClr val="002060"/>
                </a:solidFill>
                <a:latin typeface="Arial Narrow" panose="020B0606020202030204" pitchFamily="34" charset="0"/>
              </a:rPr>
              <a:t>Bilan phosphocalcique/fragilité osseuse (en unité spécialisée)</a:t>
            </a:r>
          </a:p>
          <a:p>
            <a:r>
              <a:rPr lang="fr-FR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Radiographie du squelette </a:t>
            </a: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(</a:t>
            </a:r>
            <a:r>
              <a:rPr lang="fr-FR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recommandations</a:t>
            </a: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fr-FR" sz="2000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European</a:t>
            </a:r>
            <a:r>
              <a:rPr lang="fr-FR" sz="2000" i="1" dirty="0">
                <a:solidFill>
                  <a:srgbClr val="002060"/>
                </a:solidFill>
                <a:latin typeface="Arial Narrow" panose="020B0606020202030204" pitchFamily="34" charset="0"/>
              </a:rPr>
              <a:t> Society of </a:t>
            </a:r>
            <a:r>
              <a:rPr lang="fr-FR" sz="2000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Paediatric</a:t>
            </a:r>
            <a:r>
              <a:rPr lang="fr-FR" sz="2000" i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fr-FR" sz="2000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Radiology</a:t>
            </a:r>
            <a:r>
              <a:rPr lang="fr-FR" sz="2000" i="1" dirty="0">
                <a:solidFill>
                  <a:srgbClr val="002060"/>
                </a:solidFill>
                <a:latin typeface="Arial Narrow" panose="020B0606020202030204" pitchFamily="34" charset="0"/>
              </a:rPr>
              <a:t> 2014</a:t>
            </a: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) : crâne F/P, rachis f/P, thorax avec clavicule F/P/Oblique, Bassin F/P, </a:t>
            </a:r>
            <a:r>
              <a:rPr lang="fr-FR" sz="2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Mbres</a:t>
            </a: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Sup et </a:t>
            </a:r>
            <a:r>
              <a:rPr lang="fr-FR" sz="2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Inf</a:t>
            </a: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F/P</a:t>
            </a:r>
          </a:p>
          <a:p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Echographie abdominale (même si pas ecchymoses </a:t>
            </a:r>
            <a:r>
              <a:rPr lang="fr-FR" sz="2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abdo</a:t>
            </a: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, dlrs abdos)</a:t>
            </a:r>
          </a:p>
          <a:p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+/- fond d’œil (hémorragies rétiniennes) par ophtalmo sénior</a:t>
            </a:r>
          </a:p>
          <a:p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+/- IRM cérébrale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5F42078-9A51-4604-A982-ED562C7B0CA3}"/>
              </a:ext>
            </a:extLst>
          </p:cNvPr>
          <p:cNvSpPr txBox="1"/>
          <p:nvPr/>
        </p:nvSpPr>
        <p:spPr>
          <a:xfrm>
            <a:off x="11520696" y="6225495"/>
            <a:ext cx="475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</a:rPr>
              <a:t>AV</a:t>
            </a:r>
          </a:p>
        </p:txBody>
      </p:sp>
    </p:spTree>
    <p:extLst>
      <p:ext uri="{BB962C8B-B14F-4D97-AF65-F5344CB8AC3E}">
        <p14:creationId xmlns:p14="http://schemas.microsoft.com/office/powerpoint/2010/main" val="41257197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9913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fr-FR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 Narrow" panose="020B0606020202030204" pitchFamily="34" charset="0"/>
              </a:rPr>
              <a:t>Freins connus à la déclaration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1232501"/>
            <a:ext cx="5257801" cy="4558699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fr-FR" b="1" dirty="0">
                <a:solidFill>
                  <a:srgbClr val="002060"/>
                </a:solidFill>
                <a:latin typeface="Arial Narrow" panose="020B0606020202030204" pitchFamily="34" charset="0"/>
              </a:rPr>
              <a:t>De la part du médecin</a:t>
            </a:r>
          </a:p>
          <a:p>
            <a:pPr marL="0" indent="0">
              <a:lnSpc>
                <a:spcPts val="2200"/>
              </a:lnSpc>
              <a:buNone/>
            </a:pP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-ne sait pas ce qu’il faut faire</a:t>
            </a:r>
          </a:p>
          <a:p>
            <a:pPr marL="0" indent="0">
              <a:lnSpc>
                <a:spcPts val="2200"/>
              </a:lnSpc>
              <a:buNone/>
            </a:pP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-n’est pas sûr de…donc ne déclare pas…</a:t>
            </a:r>
          </a:p>
          <a:p>
            <a:pPr marL="0" indent="0">
              <a:lnSpc>
                <a:spcPts val="2200"/>
              </a:lnSpc>
              <a:buNone/>
            </a:pP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-déclaration non anonyme =&gt; peur des représailles</a:t>
            </a:r>
          </a:p>
          <a:p>
            <a:pPr marL="0" indent="0">
              <a:lnSpc>
                <a:spcPts val="2200"/>
              </a:lnSpc>
              <a:buNone/>
            </a:pP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-« Ca fera plus de </a:t>
            </a:r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mal</a:t>
            </a: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que de bien »</a:t>
            </a:r>
          </a:p>
          <a:p>
            <a:pPr>
              <a:lnSpc>
                <a:spcPts val="2200"/>
              </a:lnSpc>
              <a:buFontTx/>
              <a:buChar char="-"/>
            </a:pP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« Même si je déclare, il n’y aura pas de mesures prises »</a:t>
            </a:r>
          </a:p>
          <a:p>
            <a:pPr>
              <a:lnSpc>
                <a:spcPts val="2200"/>
              </a:lnSpc>
              <a:buFontTx/>
              <a:buChar char="-"/>
            </a:pP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« Pas le temps aux Urgences », chronophage</a:t>
            </a:r>
          </a:p>
          <a:p>
            <a:pPr>
              <a:lnSpc>
                <a:spcPts val="2200"/>
              </a:lnSpc>
              <a:buFontTx/>
              <a:buChar char="-"/>
            </a:pP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Absence de retour / décision</a:t>
            </a:r>
          </a:p>
          <a:p>
            <a:pPr>
              <a:lnSpc>
                <a:spcPts val="2200"/>
              </a:lnSpc>
              <a:buFontTx/>
              <a:buChar char="-"/>
            </a:pP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Peur d’avoir à témoigner (tribunal, Juge)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096001" y="1232501"/>
            <a:ext cx="5359569" cy="49552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Autres facteurs d’influence</a:t>
            </a:r>
          </a:p>
          <a:p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-Représentation et projections positives des milieux favorisés</a:t>
            </a:r>
          </a:p>
          <a:p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-Situations inimaginables/repère socioéducatif</a:t>
            </a:r>
          </a:p>
          <a:p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Perpétrant = collègue /effet miroir</a:t>
            </a:r>
          </a:p>
          <a:p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Perpétrant = figure publique idéalisée (maire, député, avocats, policier, gendarme, etc.)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Soit sidération donc pas de déclaration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Soit activisme paradoxalement inopérant</a:t>
            </a:r>
          </a:p>
          <a:p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-Empathie vis-à-vis des parents /comportement de l’enfant</a:t>
            </a:r>
          </a:p>
          <a:p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-Menaces, plaintes à l’encontre des professionnels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8198" y="5791200"/>
            <a:ext cx="40498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>
                <a:solidFill>
                  <a:srgbClr val="002060"/>
                </a:solidFill>
                <a:latin typeface="Arial Narrow" panose="020B0606020202030204" pitchFamily="34" charset="0"/>
              </a:rPr>
              <a:t>Lynne EG et al.</a:t>
            </a:r>
            <a:r>
              <a:rPr lang="en-US" sz="1600" i="1" dirty="0">
                <a:solidFill>
                  <a:srgbClr val="002060"/>
                </a:solidFill>
                <a:latin typeface="Arial Narrow" panose="020B0606020202030204" pitchFamily="34" charset="0"/>
              </a:rPr>
              <a:t> North Carolina medical journal 2015</a:t>
            </a:r>
            <a:endParaRPr lang="fr-FR" sz="1600" i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fr-FR" sz="1600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Tiyyagura</a:t>
            </a:r>
            <a:r>
              <a:rPr lang="fr-FR" sz="1600" i="1" dirty="0">
                <a:solidFill>
                  <a:srgbClr val="002060"/>
                </a:solidFill>
                <a:latin typeface="Arial Narrow" panose="020B0606020202030204" pitchFamily="34" charset="0"/>
              </a:rPr>
              <a:t> G et al. Ann </a:t>
            </a:r>
            <a:r>
              <a:rPr lang="fr-FR" sz="1600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Emerg</a:t>
            </a:r>
            <a:r>
              <a:rPr lang="fr-FR" sz="1600" i="1" dirty="0">
                <a:solidFill>
                  <a:srgbClr val="002060"/>
                </a:solidFill>
                <a:latin typeface="Arial Narrow" panose="020B0606020202030204" pitchFamily="34" charset="0"/>
              </a:rPr>
              <a:t> Med. 2015</a:t>
            </a:r>
          </a:p>
          <a:p>
            <a:r>
              <a:rPr lang="fr-FR" sz="1600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Kempé-Tchamgoué</a:t>
            </a:r>
            <a:r>
              <a:rPr lang="fr-FR" sz="1600" i="1" dirty="0">
                <a:solidFill>
                  <a:srgbClr val="002060"/>
                </a:solidFill>
                <a:latin typeface="Arial Narrow" panose="020B0606020202030204" pitchFamily="34" charset="0"/>
              </a:rPr>
              <a:t> A. </a:t>
            </a:r>
            <a:r>
              <a:rPr lang="fr-FR" sz="1600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Enfance&amp;Psy</a:t>
            </a:r>
            <a:r>
              <a:rPr lang="fr-FR" sz="1600" i="1" dirty="0">
                <a:solidFill>
                  <a:srgbClr val="002060"/>
                </a:solidFill>
                <a:latin typeface="Arial Narrow" panose="020B0606020202030204" pitchFamily="34" charset="0"/>
              </a:rPr>
              <a:t> 2013</a:t>
            </a:r>
          </a:p>
        </p:txBody>
      </p:sp>
    </p:spTree>
    <p:extLst>
      <p:ext uri="{BB962C8B-B14F-4D97-AF65-F5344CB8AC3E}">
        <p14:creationId xmlns:p14="http://schemas.microsoft.com/office/powerpoint/2010/main" val="22848865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0875"/>
          </a:xfrm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r>
              <a:rPr lang="fr-FR" i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 Narrow" panose="020B0606020202030204" pitchFamily="34" charset="0"/>
              </a:rPr>
              <a:t>Take home messages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193800"/>
            <a:ext cx="10515600" cy="4589161"/>
          </a:xfrm>
        </p:spPr>
        <p:txBody>
          <a:bodyPr>
            <a:normAutofit lnSpcReduction="10000"/>
          </a:bodyPr>
          <a:lstStyle/>
          <a:p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Ne pas hésiter à </a:t>
            </a:r>
            <a:r>
              <a:rPr lang="fr-FR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déclarer</a:t>
            </a: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-&gt; procédure de service claire, écrite, facile à trouver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  Rôle facilitant des UAPED sur cet aspect en particulier, protocole en SAU et Cs Puer+++</a:t>
            </a:r>
          </a:p>
          <a:p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Se souvenir de la rareté des ecchymoses chez enfant ne marchant pas</a:t>
            </a:r>
          </a:p>
          <a:p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Rechercher et </a:t>
            </a:r>
            <a:r>
              <a:rPr lang="fr-FR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repérer les lésions sentinelles </a:t>
            </a: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(30% enfants maltraités avaient des LS), 80% sont des ecchymoses</a:t>
            </a:r>
          </a:p>
          <a:p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1/3 des enfants maltraités ont des fractures</a:t>
            </a:r>
          </a:p>
          <a:p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Attention si fractures côtes, humérus, fémur ou </a:t>
            </a:r>
            <a:r>
              <a:rPr lang="fr-FR" sz="2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fr.</a:t>
            </a: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inhabituelles avant 18 mois</a:t>
            </a:r>
          </a:p>
          <a:p>
            <a:r>
              <a:rPr lang="fr-FR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80% des enfants maltraités présentant lésions viscérales n’avaient pas d’ecchymoses abdominales</a:t>
            </a:r>
          </a:p>
          <a:p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Rester vigilant / traumatisme allégué incompatible avec développement psychomoteur</a:t>
            </a:r>
          </a:p>
          <a:p>
            <a:r>
              <a:rPr lang="fr-FR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Examen physique complet </a:t>
            </a: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(buccal aussi !)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2304C0C-69BB-4B6D-B42E-3CDDD3F29561}"/>
              </a:ext>
            </a:extLst>
          </p:cNvPr>
          <p:cNvSpPr txBox="1"/>
          <p:nvPr/>
        </p:nvSpPr>
        <p:spPr>
          <a:xfrm>
            <a:off x="11520696" y="6225495"/>
            <a:ext cx="475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</a:rPr>
              <a:t>AV</a:t>
            </a:r>
          </a:p>
        </p:txBody>
      </p:sp>
    </p:spTree>
    <p:extLst>
      <p:ext uri="{BB962C8B-B14F-4D97-AF65-F5344CB8AC3E}">
        <p14:creationId xmlns:p14="http://schemas.microsoft.com/office/powerpoint/2010/main" val="1708596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70375-A952-41CC-AD39-7030D7DC9607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96410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 Narrow" panose="020B0606020202030204" pitchFamily="34" charset="0"/>
              </a:rPr>
              <a:t>Maltraitance, enfant en danger – Contexte évident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6327C27-CDE1-47A3-92C6-1A62A0787188}"/>
              </a:ext>
            </a:extLst>
          </p:cNvPr>
          <p:cNvSpPr txBox="1"/>
          <p:nvPr/>
        </p:nvSpPr>
        <p:spPr>
          <a:xfrm>
            <a:off x="838200" y="1431235"/>
            <a:ext cx="105155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L’enfant lui-même (ce qu’il nous rapporte)</a:t>
            </a:r>
          </a:p>
          <a:p>
            <a:endParaRPr lang="fr-FR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Adressage par médecin/pédiatre traitant, PMI, autres professions de santé (infirmière scolaire)</a:t>
            </a:r>
          </a:p>
          <a:p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Accompagnement par un membre de la famille (un parent séparé, grands-parents, tante, oncle, aîné(e) de la fratrie)</a:t>
            </a:r>
          </a:p>
          <a:p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Accompagnement par un tiers (enseignant, animateur loisirs, voisin(e)s, forces de l’ordre)</a:t>
            </a:r>
          </a:p>
          <a:p>
            <a:endParaRPr lang="fr-FR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Motif traumatique avec une histoire floue, changeante dès le triage ou incohérence entre lésions et circonstances alléguées, parents agressifs sur interrogation/circonstances</a:t>
            </a:r>
          </a:p>
          <a:p>
            <a:endParaRPr lang="fr-FR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Mort inattendue du nourrisson avec bilan en faveur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433A0CC-6279-48D6-8184-8952FF0FEBA5}"/>
              </a:ext>
            </a:extLst>
          </p:cNvPr>
          <p:cNvSpPr txBox="1"/>
          <p:nvPr/>
        </p:nvSpPr>
        <p:spPr>
          <a:xfrm>
            <a:off x="11520696" y="6225495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</a:rPr>
              <a:t>ML</a:t>
            </a:r>
          </a:p>
        </p:txBody>
      </p:sp>
    </p:spTree>
    <p:extLst>
      <p:ext uri="{BB962C8B-B14F-4D97-AF65-F5344CB8AC3E}">
        <p14:creationId xmlns:p14="http://schemas.microsoft.com/office/powerpoint/2010/main" val="31946843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058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43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5B460B94-D72A-41B5-BF6E-EED5C4237AB9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96410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 Narrow" panose="020B0606020202030204" pitchFamily="34" charset="0"/>
              </a:rPr>
              <a:t>Maltraitance – Ce que l’on voit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3C408B0-2D43-43FB-81A8-F212BE9F8971}"/>
              </a:ext>
            </a:extLst>
          </p:cNvPr>
          <p:cNvSpPr txBox="1"/>
          <p:nvPr/>
        </p:nvSpPr>
        <p:spPr>
          <a:xfrm>
            <a:off x="838200" y="1351722"/>
            <a:ext cx="1051559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Physiquement</a:t>
            </a:r>
          </a:p>
          <a:p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-des ecchymoses, des lésions de localisation atypique, incompatibles avec l’âge</a:t>
            </a:r>
          </a:p>
          <a:p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-des lésions anormales (morsures) et/ou sur les OGE, l’anus</a:t>
            </a:r>
          </a:p>
          <a:p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-des brûlures évocatrices</a:t>
            </a:r>
          </a:p>
          <a:p>
            <a:endParaRPr lang="fr-FR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fr-FR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Attitude, comportement de l’enfant</a:t>
            </a:r>
          </a:p>
          <a:p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-enfant triste, hygiène corporelle insuffisante, malnutrition, etc.</a:t>
            </a:r>
          </a:p>
          <a:p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-enfant qui se réfugie dans vos bras et ne vous lâche plus</a:t>
            </a:r>
          </a:p>
          <a:p>
            <a:endParaRPr lang="fr-FR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fr-FR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Attitude, comportement du/des parents ou tuteur légal</a:t>
            </a:r>
          </a:p>
          <a:p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-fuyant, absent ou au contraire agressif</a:t>
            </a:r>
          </a:p>
          <a:p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-termes, gestes inappropriés </a:t>
            </a:r>
          </a:p>
          <a:p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-sollicitant des explorations (Münchhausen), très/trop fusionnel(le)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DCC7DD9-3ACE-4BAD-A4CA-D61871757A87}"/>
              </a:ext>
            </a:extLst>
          </p:cNvPr>
          <p:cNvSpPr txBox="1"/>
          <p:nvPr/>
        </p:nvSpPr>
        <p:spPr>
          <a:xfrm>
            <a:off x="11520696" y="6225495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</a:rPr>
              <a:t>ML</a:t>
            </a:r>
          </a:p>
        </p:txBody>
      </p:sp>
    </p:spTree>
    <p:extLst>
      <p:ext uri="{BB962C8B-B14F-4D97-AF65-F5344CB8AC3E}">
        <p14:creationId xmlns:p14="http://schemas.microsoft.com/office/powerpoint/2010/main" val="1155502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18CFC9-F993-4F43-BB0F-41EF43C53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8470"/>
            <a:ext cx="10515600" cy="5154404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002060"/>
                </a:solidFill>
                <a:latin typeface="Arial Narrow" panose="020B0606020202030204" pitchFamily="34" charset="0"/>
              </a:rPr>
              <a:t>Accident domestique du petit nourrisson </a:t>
            </a:r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avant la marche =&gt; lien PMI</a:t>
            </a:r>
          </a:p>
          <a:p>
            <a:r>
              <a:rPr lang="fr-FR" b="1" dirty="0">
                <a:solidFill>
                  <a:srgbClr val="002060"/>
                </a:solidFill>
                <a:latin typeface="Arial Narrow" panose="020B0606020202030204" pitchFamily="34" charset="0"/>
              </a:rPr>
              <a:t>Répétition d’accidents domestiques </a:t>
            </a:r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chez un nourrisson se présentant pour un autre motif =&gt; </a:t>
            </a:r>
            <a:r>
              <a:rPr lang="fr-FR" dirty="0">
                <a:solidFill>
                  <a:srgbClr val="002060"/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intérêt de l’informatisation du dossier patient</a:t>
            </a:r>
          </a:p>
          <a:p>
            <a:r>
              <a:rPr lang="fr-FR" b="1" dirty="0">
                <a:solidFill>
                  <a:srgbClr val="002060"/>
                </a:solidFill>
                <a:latin typeface="Arial Narrow" panose="020B0606020202030204" pitchFamily="34" charset="0"/>
              </a:rPr>
              <a:t>Lésions sentinelles </a:t>
            </a:r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(cf. dia suivante)</a:t>
            </a:r>
          </a:p>
          <a:p>
            <a:r>
              <a:rPr lang="fr-FR" b="1" dirty="0">
                <a:solidFill>
                  <a:srgbClr val="002060"/>
                </a:solidFill>
                <a:latin typeface="Arial Narrow" panose="020B0606020202030204" pitchFamily="34" charset="0"/>
              </a:rPr>
              <a:t>Cheveu étrangleur </a:t>
            </a:r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avec lien atypique (fil à coudre, fil de pêche) ou nœuds multiples sur plusieurs doigts/orteils ou localisation anormale (OGE)</a:t>
            </a:r>
          </a:p>
          <a:p>
            <a:r>
              <a:rPr lang="fr-FR" b="1" dirty="0">
                <a:solidFill>
                  <a:srgbClr val="002060"/>
                </a:solidFill>
                <a:latin typeface="Arial Narrow" panose="020B0606020202030204" pitchFamily="34" charset="0"/>
              </a:rPr>
              <a:t>Lésions radiologiques évocatrices</a:t>
            </a:r>
          </a:p>
          <a:p>
            <a:r>
              <a:rPr lang="fr-FR" b="1" dirty="0">
                <a:solidFill>
                  <a:srgbClr val="002060"/>
                </a:solidFill>
                <a:latin typeface="Arial Narrow" panose="020B0606020202030204" pitchFamily="34" charset="0"/>
              </a:rPr>
              <a:t>Screening toxicologique et analyse toxicologique des cheveux </a:t>
            </a:r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à la recherche d’un environnement toxique (parents consommateurs de drogues illicites), d’administration de substances toxiques (Münchhausen, soumission chimique/agression sexuelle)</a:t>
            </a: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itre 5">
            <a:extLst>
              <a:ext uri="{FF2B5EF4-FFF2-40B4-BE49-F238E27FC236}">
                <a16:creationId xmlns:a16="http://schemas.microsoft.com/office/drawing/2014/main" id="{89175805-05B7-45D1-B4B6-188C01A12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480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fr-FR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 Narrow" panose="020B0606020202030204" pitchFamily="34" charset="0"/>
              </a:rPr>
              <a:t>Ce que l’on recherche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09950CC-1BA2-4DAE-897F-0F3DDE473B6B}"/>
              </a:ext>
            </a:extLst>
          </p:cNvPr>
          <p:cNvSpPr txBox="1"/>
          <p:nvPr/>
        </p:nvSpPr>
        <p:spPr>
          <a:xfrm>
            <a:off x="11520696" y="6225495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</a:rPr>
              <a:t>ML</a:t>
            </a:r>
          </a:p>
        </p:txBody>
      </p:sp>
    </p:spTree>
    <p:extLst>
      <p:ext uri="{BB962C8B-B14F-4D97-AF65-F5344CB8AC3E}">
        <p14:creationId xmlns:p14="http://schemas.microsoft.com/office/powerpoint/2010/main" val="219389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0A7263-0FE7-1192-1F66-809287965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1036"/>
            <a:ext cx="10515600" cy="5161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600" dirty="0">
                <a:solidFill>
                  <a:srgbClr val="002060"/>
                </a:solidFill>
                <a:latin typeface="Arial Narrow" panose="020B0606020202030204" pitchFamily="34" charset="0"/>
              </a:rPr>
              <a:t>Sollicitation de la CRIP suite à l’interpellation de la PMI au sujet d’un enfant âgé de 18 mois et d’une assistante maternelle.</a:t>
            </a:r>
            <a:endParaRPr lang="fr-FR" sz="2400" dirty="0"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sz="2400" dirty="0"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sz="2400" dirty="0"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sz="2400" dirty="0">
              <a:latin typeface="Arial Narrow" panose="020B0606020202030204" pitchFamily="34" charset="0"/>
              <a:sym typeface="Wingdings" panose="05000000000000000000" pitchFamily="2" charset="2"/>
            </a:endParaRPr>
          </a:p>
        </p:txBody>
      </p:sp>
      <p:sp>
        <p:nvSpPr>
          <p:cNvPr id="8" name="Titre 5">
            <a:extLst>
              <a:ext uri="{FF2B5EF4-FFF2-40B4-BE49-F238E27FC236}">
                <a16:creationId xmlns:a16="http://schemas.microsoft.com/office/drawing/2014/main" id="{82EB8503-0F0A-E9E7-39FB-740ECBDDA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480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fr-FR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 Narrow" panose="020B0606020202030204" pitchFamily="34" charset="0"/>
              </a:rPr>
              <a:t>Informatisation avantages et/ou inconvénients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683EE1-B5B1-3380-72C2-22FAC15D5643}"/>
              </a:ext>
            </a:extLst>
          </p:cNvPr>
          <p:cNvSpPr/>
          <p:nvPr/>
        </p:nvSpPr>
        <p:spPr>
          <a:xfrm>
            <a:off x="838200" y="4883365"/>
            <a:ext cx="10762785" cy="1292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fr-FR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  <a:sym typeface="Wingdings" panose="05000000000000000000" pitchFamily="2" charset="2"/>
              </a:rPr>
              <a:t>Changement logiciel en octobre 22, rapatriement </a:t>
            </a:r>
            <a:r>
              <a:rPr lang="fr-FR" sz="2600" b="1" dirty="0">
                <a:solidFill>
                  <a:srgbClr val="00206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progressif </a:t>
            </a:r>
            <a:r>
              <a:rPr kumimoji="0" lang="fr-FR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  <a:sym typeface="Wingdings" panose="05000000000000000000" pitchFamily="2" charset="2"/>
              </a:rPr>
              <a:t>des passages antérieurs 2006-2022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5CF85D0-91B7-C4C3-4334-5EF702B6284C}"/>
              </a:ext>
            </a:extLst>
          </p:cNvPr>
          <p:cNvSpPr txBox="1"/>
          <p:nvPr/>
        </p:nvSpPr>
        <p:spPr>
          <a:xfrm>
            <a:off x="838200" y="2221667"/>
            <a:ext cx="10515600" cy="12926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rgbClr val="002060"/>
                </a:solidFill>
                <a:latin typeface="Arial Narrow" panose="020B0606020202030204" pitchFamily="34" charset="0"/>
              </a:rPr>
              <a:t>1</a:t>
            </a:r>
            <a:r>
              <a:rPr lang="fr-FR" sz="2600" baseline="30000" dirty="0">
                <a:solidFill>
                  <a:srgbClr val="002060"/>
                </a:solidFill>
                <a:latin typeface="Arial Narrow" panose="020B0606020202030204" pitchFamily="34" charset="0"/>
              </a:rPr>
              <a:t>er</a:t>
            </a:r>
            <a:r>
              <a:rPr lang="fr-FR" sz="2600" dirty="0">
                <a:solidFill>
                  <a:srgbClr val="002060"/>
                </a:solidFill>
                <a:latin typeface="Arial Narrow" panose="020B0606020202030204" pitchFamily="34" charset="0"/>
              </a:rPr>
              <a:t> passage 19/01/22 </a:t>
            </a:r>
            <a:r>
              <a:rPr lang="fr-FR" sz="2600" dirty="0">
                <a:solidFill>
                  <a:srgbClr val="00206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 Hyperthermie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rgbClr val="00206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2</a:t>
            </a:r>
            <a:r>
              <a:rPr lang="fr-FR" sz="2600" baseline="30000" dirty="0">
                <a:solidFill>
                  <a:srgbClr val="00206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ème</a:t>
            </a:r>
            <a:r>
              <a:rPr lang="fr-FR" sz="2600" dirty="0">
                <a:solidFill>
                  <a:srgbClr val="00206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passage 27/07/2022  Hématome sous cutané frontopariétotemporal/TC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rgbClr val="00206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3</a:t>
            </a:r>
            <a:r>
              <a:rPr lang="fr-FR" sz="2600" baseline="30000" dirty="0">
                <a:solidFill>
                  <a:srgbClr val="00206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ème</a:t>
            </a:r>
            <a:r>
              <a:rPr lang="fr-FR" sz="2600" dirty="0">
                <a:solidFill>
                  <a:srgbClr val="00206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passage 01/10/2022  accident domestique : fracture clavicule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083A6B2-4FEE-D170-88A5-E950A7D25EA9}"/>
              </a:ext>
            </a:extLst>
          </p:cNvPr>
          <p:cNvSpPr txBox="1"/>
          <p:nvPr/>
        </p:nvSpPr>
        <p:spPr>
          <a:xfrm>
            <a:off x="838200" y="3838662"/>
            <a:ext cx="10515600" cy="89255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rgbClr val="00206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4</a:t>
            </a:r>
            <a:r>
              <a:rPr lang="fr-FR" sz="2600" baseline="30000" dirty="0">
                <a:solidFill>
                  <a:srgbClr val="00206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ème</a:t>
            </a:r>
            <a:r>
              <a:rPr lang="fr-FR" sz="2600" dirty="0">
                <a:solidFill>
                  <a:srgbClr val="00206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passage 08/11/2022  accident domestique : fracture 4</a:t>
            </a:r>
            <a:r>
              <a:rPr lang="fr-FR" sz="2600" baseline="30000" dirty="0">
                <a:solidFill>
                  <a:srgbClr val="00206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e</a:t>
            </a:r>
            <a:r>
              <a:rPr lang="fr-FR" sz="2600" dirty="0">
                <a:solidFill>
                  <a:srgbClr val="00206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et 5</a:t>
            </a:r>
            <a:r>
              <a:rPr lang="fr-FR" sz="2600" baseline="30000" dirty="0">
                <a:solidFill>
                  <a:srgbClr val="00206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e</a:t>
            </a:r>
            <a:r>
              <a:rPr lang="fr-FR" sz="2600" dirty="0">
                <a:solidFill>
                  <a:srgbClr val="00206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métacarpiens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rgbClr val="002060"/>
                </a:solidFill>
                <a:latin typeface="Arial Narrow" panose="020B0606020202030204" pitchFamily="34" charset="0"/>
              </a:rPr>
              <a:t>5</a:t>
            </a:r>
            <a:r>
              <a:rPr lang="fr-FR" sz="2600" baseline="30000" dirty="0">
                <a:solidFill>
                  <a:srgbClr val="002060"/>
                </a:solidFill>
                <a:latin typeface="Arial Narrow" panose="020B0606020202030204" pitchFamily="34" charset="0"/>
              </a:rPr>
              <a:t>ème</a:t>
            </a:r>
            <a:r>
              <a:rPr lang="fr-FR" sz="2600" dirty="0">
                <a:solidFill>
                  <a:srgbClr val="002060"/>
                </a:solidFill>
                <a:latin typeface="Arial Narrow" panose="020B0606020202030204" pitchFamily="34" charset="0"/>
              </a:rPr>
              <a:t> passage 24/11/2022 </a:t>
            </a:r>
            <a:r>
              <a:rPr lang="fr-FR" sz="2600" dirty="0">
                <a:solidFill>
                  <a:srgbClr val="00206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 convulsion en contexte de F° et notion de TC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95CA8D5-078C-42AF-AB34-5A1C51EF6CD6}"/>
              </a:ext>
            </a:extLst>
          </p:cNvPr>
          <p:cNvSpPr txBox="1"/>
          <p:nvPr/>
        </p:nvSpPr>
        <p:spPr>
          <a:xfrm>
            <a:off x="11520696" y="6225495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</a:rPr>
              <a:t>ML</a:t>
            </a:r>
          </a:p>
        </p:txBody>
      </p:sp>
    </p:spTree>
    <p:extLst>
      <p:ext uri="{BB962C8B-B14F-4D97-AF65-F5344CB8AC3E}">
        <p14:creationId xmlns:p14="http://schemas.microsoft.com/office/powerpoint/2010/main" val="1258624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6410"/>
          </a:xfrm>
          <a:noFill/>
          <a:ln>
            <a:solidFill>
              <a:srgbClr val="002060"/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fr-FR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 Narrow" panose="020B0606020202030204" pitchFamily="34" charset="0"/>
              </a:rPr>
              <a:t>Lésions sentinelles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882900" y="2552718"/>
            <a:ext cx="6093941" cy="29238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Ecchymoses</a:t>
            </a:r>
            <a:r>
              <a:rPr lang="fr-FR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chez un nourrisson avant âge mobilité</a:t>
            </a:r>
          </a:p>
          <a:p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-quelle que soit taille, couleur, ou nombre</a:t>
            </a:r>
          </a:p>
          <a:p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-rare (0,6% </a:t>
            </a:r>
            <a:r>
              <a:rPr lang="fr-FR" sz="2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avt</a:t>
            </a: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6 mois – 1,7% </a:t>
            </a:r>
            <a:r>
              <a:rPr lang="fr-FR" sz="2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avt</a:t>
            </a: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9 mois) </a:t>
            </a:r>
          </a:p>
          <a:p>
            <a:r>
              <a:rPr lang="fr-FR" sz="1600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Sugar</a:t>
            </a:r>
            <a:r>
              <a:rPr lang="fr-FR" sz="1600" i="1" dirty="0">
                <a:solidFill>
                  <a:srgbClr val="002060"/>
                </a:solidFill>
                <a:latin typeface="Arial Narrow" panose="020B0606020202030204" pitchFamily="34" charset="0"/>
              </a:rPr>
              <a:t> NF Arch </a:t>
            </a:r>
            <a:r>
              <a:rPr lang="fr-FR" sz="1600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Pediatr</a:t>
            </a:r>
            <a:r>
              <a:rPr lang="fr-FR" sz="1600" i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fr-FR" sz="1600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Adolesc</a:t>
            </a:r>
            <a:r>
              <a:rPr lang="fr-FR" sz="1600" i="1" dirty="0">
                <a:solidFill>
                  <a:srgbClr val="002060"/>
                </a:solidFill>
                <a:latin typeface="Arial Narrow" panose="020B0606020202030204" pitchFamily="34" charset="0"/>
              </a:rPr>
              <a:t> Med 1999 – Pierce MC </a:t>
            </a:r>
            <a:r>
              <a:rPr lang="fr-FR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Ann </a:t>
            </a:r>
            <a:r>
              <a:rPr lang="fr-FR" sz="16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Emerg</a:t>
            </a:r>
            <a:r>
              <a:rPr lang="fr-FR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 Med. 2016</a:t>
            </a:r>
            <a:endParaRPr lang="fr-FR" sz="1600" i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fr-FR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Fractures</a:t>
            </a:r>
            <a:r>
              <a:rPr lang="fr-FR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 os longs avant âge marche</a:t>
            </a:r>
          </a:p>
          <a:p>
            <a:r>
              <a:rPr lang="fr-FR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Lésions</a:t>
            </a: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orales</a:t>
            </a:r>
          </a:p>
          <a:p>
            <a:r>
              <a:rPr lang="fr-FR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Brûlures</a:t>
            </a: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avant âge marche</a:t>
            </a:r>
          </a:p>
          <a:p>
            <a:r>
              <a:rPr lang="fr-FR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Morsures</a:t>
            </a: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humaines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38200" y="5515877"/>
            <a:ext cx="1116723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200 victimes d’abus prouvés =&gt; 27,5% avaient histoire de lésions sentinelles (80% ecchymoses)</a:t>
            </a:r>
          </a:p>
          <a:p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Quand âge lésions sentinelles connu : 71% étaient présentes avant âge de 3 mois et 95% </a:t>
            </a:r>
            <a:r>
              <a:rPr lang="fr-FR" sz="2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avt</a:t>
            </a: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7 mois </a:t>
            </a:r>
            <a:r>
              <a:rPr lang="fr-FR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Sheets</a:t>
            </a:r>
            <a:r>
              <a:rPr lang="fr-FR" i="1" dirty="0">
                <a:solidFill>
                  <a:srgbClr val="002060"/>
                </a:solidFill>
                <a:latin typeface="Arial Narrow" panose="020B0606020202030204" pitchFamily="34" charset="0"/>
              </a:rPr>
              <a:t> L. et al. </a:t>
            </a:r>
            <a:r>
              <a:rPr lang="fr-FR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Pediatrics</a:t>
            </a:r>
            <a:r>
              <a:rPr lang="fr-FR" i="1" dirty="0">
                <a:solidFill>
                  <a:srgbClr val="002060"/>
                </a:solidFill>
                <a:latin typeface="Arial Narrow" panose="020B0606020202030204" pitchFamily="34" charset="0"/>
              </a:rPr>
              <a:t> 2013;131:701-7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38200" y="1244041"/>
            <a:ext cx="105156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Lésions « minimes » chez un enfant </a:t>
            </a:r>
            <a:r>
              <a:rPr lang="fr-FR" sz="2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prémobile</a:t>
            </a: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SANS explication ou explication non concordante, discordante/âge, changeante dans le temps avec éléments suggérant surveillance inadaptée (pas de témoins), retard de recours aux soins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40" y="2704941"/>
            <a:ext cx="2095660" cy="209566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76841" y="2704941"/>
            <a:ext cx="2095660" cy="209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762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95" y="126914"/>
            <a:ext cx="10058400" cy="261043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143103" y="1556951"/>
            <a:ext cx="2318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latin typeface="Arial Narrow" panose="020B0606020202030204" pitchFamily="34" charset="0"/>
              </a:rPr>
              <a:t>J </a:t>
            </a:r>
            <a:r>
              <a:rPr lang="fr-FR" i="1" dirty="0" err="1">
                <a:latin typeface="Arial Narrow" panose="020B0606020202030204" pitchFamily="34" charset="0"/>
              </a:rPr>
              <a:t>Pediatr</a:t>
            </a:r>
            <a:r>
              <a:rPr lang="fr-FR" i="1" dirty="0">
                <a:latin typeface="Arial Narrow" panose="020B0606020202030204" pitchFamily="34" charset="0"/>
              </a:rPr>
              <a:t> 2014;165:383-8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09600" y="2862649"/>
            <a:ext cx="11087099" cy="156966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Cohorte de 2890 enfants âgés de moins de 10 ans analysée par 20 « abuse team » aux USA</a:t>
            </a:r>
          </a:p>
          <a:p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980 nourrissons âgés de moins de 6 mois (34%)</a:t>
            </a:r>
          </a:p>
          <a:p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26% des nourrissons avaient des ecchymoses (n=254) dont 146 patients avec ecchymoses isolées (1 seule ecchymose suspecte (n=50)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09600" y="5054600"/>
            <a:ext cx="545594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Bilan radiologique -&gt; fractures 34/146 (23%)</a:t>
            </a:r>
          </a:p>
          <a:p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Scanner crâne a montré lésions 40/146 (27%)</a:t>
            </a:r>
          </a:p>
          <a:p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Echo ou TDM </a:t>
            </a:r>
            <a:r>
              <a:rPr lang="fr-FR" sz="2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abdo</a:t>
            </a: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a montré des lésions 4/146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012130" y="5008433"/>
            <a:ext cx="5684569" cy="1200329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Au total – 73 nourrissons/146 avaient au moins une lésion additionnelle sur une présentation ecchymotique isolée = </a:t>
            </a:r>
            <a:r>
              <a:rPr lang="fr-FR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Maltraitance</a:t>
            </a:r>
          </a:p>
        </p:txBody>
      </p:sp>
      <p:sp>
        <p:nvSpPr>
          <p:cNvPr id="16" name="Flèche vers le bas 15"/>
          <p:cNvSpPr/>
          <p:nvPr/>
        </p:nvSpPr>
        <p:spPr>
          <a:xfrm>
            <a:off x="2616200" y="4434497"/>
            <a:ext cx="939800" cy="6201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3564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9913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fr-FR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 Narrow" panose="020B0606020202030204" pitchFamily="34" charset="0"/>
              </a:rPr>
              <a:t>Ecchymoses : Quand penser à une maltraitance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195431"/>
            <a:ext cx="10515600" cy="3503569"/>
          </a:xfrm>
        </p:spPr>
        <p:txBody>
          <a:bodyPr>
            <a:normAutofit fontScale="92500" lnSpcReduction="20000"/>
          </a:bodyPr>
          <a:lstStyle/>
          <a:p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Ecchymoses = </a:t>
            </a:r>
            <a:r>
              <a:rPr lang="fr-FR" b="1" dirty="0">
                <a:solidFill>
                  <a:srgbClr val="002060"/>
                </a:solidFill>
                <a:latin typeface="Arial Narrow" panose="020B0606020202030204" pitchFamily="34" charset="0"/>
              </a:rPr>
              <a:t>LA manifestation </a:t>
            </a: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la + commune de violences physiques de l’enfant</a:t>
            </a:r>
          </a:p>
          <a:p>
            <a:r>
              <a:rPr lang="fr-FR" sz="2600" dirty="0">
                <a:solidFill>
                  <a:srgbClr val="002060"/>
                </a:solidFill>
                <a:latin typeface="Arial Narrow" panose="020B0606020202030204" pitchFamily="34" charset="0"/>
              </a:rPr>
              <a:t>Très rares chez l’enfant </a:t>
            </a:r>
            <a:r>
              <a:rPr lang="fr-FR" sz="26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prémobile</a:t>
            </a:r>
            <a:r>
              <a:rPr lang="fr-FR" sz="26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=&gt; lésions sentinelles</a:t>
            </a:r>
          </a:p>
          <a:p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Pas de localisation spécifique MAIS très suspectes si : 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Age &lt; 6 mois </a:t>
            </a: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quel que soit le nombre, localisation, taille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Age ≥ 6 mois et </a:t>
            </a:r>
            <a:r>
              <a:rPr lang="fr-FR" sz="2600" b="1" dirty="0">
                <a:solidFill>
                  <a:srgbClr val="002060"/>
                </a:solidFill>
                <a:latin typeface="Arial Narrow" panose="020B0606020202030204" pitchFamily="34" charset="0"/>
              </a:rPr>
              <a:t>atteinte cou, oreilles, joues, dos, fesses, OGE, tronc  </a:t>
            </a:r>
            <a:endParaRPr lang="fr-FR" sz="2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Ecchymoses </a:t>
            </a:r>
            <a:r>
              <a:rPr lang="fr-FR" b="1" dirty="0">
                <a:solidFill>
                  <a:srgbClr val="002060"/>
                </a:solidFill>
                <a:latin typeface="Arial Narrow" panose="020B0606020202030204" pitchFamily="34" charset="0"/>
              </a:rPr>
              <a:t>symétriques</a:t>
            </a:r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(</a:t>
            </a:r>
            <a:r>
              <a:rPr lang="fr-FR" sz="2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avt-bras,jambes</a:t>
            </a: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, poignet/chevilles/ligatures), multiples* ou de grande taille</a:t>
            </a:r>
          </a:p>
          <a:p>
            <a:pPr marL="0" indent="0">
              <a:buNone/>
            </a:pPr>
            <a:r>
              <a:rPr lang="fr-FR" sz="2600" b="1" dirty="0">
                <a:solidFill>
                  <a:srgbClr val="002060"/>
                </a:solidFill>
                <a:latin typeface="Arial Narrow" panose="020B0606020202030204" pitchFamily="34" charset="0"/>
              </a:rPr>
              <a:t>Reproduction forme </a:t>
            </a: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objet, instrument, moyen utilisé (mains, boucles, cordons électriques, lacets, fer à repasser, fer à lisser, bague, semelles, etc.)</a:t>
            </a:r>
          </a:p>
          <a:p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Présence de </a:t>
            </a:r>
            <a:r>
              <a:rPr lang="fr-FR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pétéchies associées </a:t>
            </a: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= en faveur abus (VPP 80%) </a:t>
            </a:r>
            <a:r>
              <a:rPr lang="fr-FR" sz="1800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Maguire</a:t>
            </a:r>
            <a:r>
              <a:rPr lang="fr-FR" sz="1800" i="1" dirty="0">
                <a:solidFill>
                  <a:srgbClr val="002060"/>
                </a:solidFill>
                <a:latin typeface="Arial Narrow" panose="020B0606020202030204" pitchFamily="34" charset="0"/>
              </a:rPr>
              <a:t> S.BMJ 2010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38200" y="4773655"/>
            <a:ext cx="10655300" cy="1200329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Pas de relation entre teinte (ou son évolution) et âge des ecchymoses = peu fiable**</a:t>
            </a:r>
          </a:p>
          <a:p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Intérêt des études mécaniques</a:t>
            </a:r>
          </a:p>
          <a:p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Intérêt de nouvelles méthodes ? </a:t>
            </a:r>
            <a:r>
              <a:rPr lang="fr-FR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spectroscopie de réflectance, concentration en chromophores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16691" y="6048640"/>
            <a:ext cx="39820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>
                <a:solidFill>
                  <a:srgbClr val="002060"/>
                </a:solidFill>
                <a:latin typeface="Arial Narrow" panose="020B0606020202030204" pitchFamily="34" charset="0"/>
              </a:rPr>
              <a:t>*Kemp AM, et al. Arch Dis Child 2014;99:108–113</a:t>
            </a:r>
          </a:p>
          <a:p>
            <a:r>
              <a:rPr lang="fr-FR" sz="1600" i="1" dirty="0">
                <a:solidFill>
                  <a:srgbClr val="002060"/>
                </a:solidFill>
                <a:latin typeface="Arial Narrow" panose="020B0606020202030204" pitchFamily="34" charset="0"/>
              </a:rPr>
              <a:t>**</a:t>
            </a:r>
            <a:r>
              <a:rPr lang="fr-FR" sz="1600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Maguire</a:t>
            </a:r>
            <a:r>
              <a:rPr lang="fr-FR" sz="1600" i="1" dirty="0">
                <a:solidFill>
                  <a:srgbClr val="002060"/>
                </a:solidFill>
                <a:latin typeface="Arial Narrow" panose="020B0606020202030204" pitchFamily="34" charset="0"/>
              </a:rPr>
              <a:t> S et al. Arch Dis Child 2005;90:187–189 </a:t>
            </a:r>
          </a:p>
        </p:txBody>
      </p:sp>
    </p:spTree>
    <p:extLst>
      <p:ext uri="{BB962C8B-B14F-4D97-AF65-F5344CB8AC3E}">
        <p14:creationId xmlns:p14="http://schemas.microsoft.com/office/powerpoint/2010/main" val="292036688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11892</TotalTime>
  <Words>2458</Words>
  <Application>Microsoft Office PowerPoint</Application>
  <PresentationFormat>Grand écran</PresentationFormat>
  <Paragraphs>249</Paragraphs>
  <Slides>30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30</vt:i4>
      </vt:variant>
    </vt:vector>
  </HeadingPairs>
  <TitlesOfParts>
    <vt:vector size="38" baseType="lpstr">
      <vt:lpstr>Arial</vt:lpstr>
      <vt:lpstr>Arial Narrow</vt:lpstr>
      <vt:lpstr>Calibri</vt:lpstr>
      <vt:lpstr>Calibri Light</vt:lpstr>
      <vt:lpstr>Symbol</vt:lpstr>
      <vt:lpstr>Wingdings</vt:lpstr>
      <vt:lpstr>Thème Office</vt:lpstr>
      <vt:lpstr>Modèle par défaut</vt:lpstr>
      <vt:lpstr>Maltraitance, sévices à enfant repérage en SU pédiatrique</vt:lpstr>
      <vt:lpstr>Présentation PowerPoint</vt:lpstr>
      <vt:lpstr>Présentation PowerPoint</vt:lpstr>
      <vt:lpstr>Présentation PowerPoint</vt:lpstr>
      <vt:lpstr>Ce que l’on recherche</vt:lpstr>
      <vt:lpstr>Informatisation avantages et/ou inconvénients</vt:lpstr>
      <vt:lpstr>Lésions sentinelles</vt:lpstr>
      <vt:lpstr>Présentation PowerPoint</vt:lpstr>
      <vt:lpstr>Ecchymoses : Quand penser à une maltraitance ?</vt:lpstr>
      <vt:lpstr>Ecchymoses : Quand penser à une maltraitance ?</vt:lpstr>
      <vt:lpstr>Présentation PowerPoint</vt:lpstr>
      <vt:lpstr>Et si c’était une coagulopathie ?</vt:lpstr>
      <vt:lpstr>Ca ressemble à…mais ce ne sont pas des ecchymoses</vt:lpstr>
      <vt:lpstr>Brûlures</vt:lpstr>
      <vt:lpstr>Lésions buccodentaires suspectes</vt:lpstr>
      <vt:lpstr>Présentation PowerPoint</vt:lpstr>
      <vt:lpstr>Quelles fractures sont suspectes ? </vt:lpstr>
      <vt:lpstr>Quelles fractures sont suspectes ?  </vt:lpstr>
      <vt:lpstr>Présentation PowerPoint</vt:lpstr>
      <vt:lpstr>Présentation PowerPoint</vt:lpstr>
      <vt:lpstr>Présentation PowerPoint</vt:lpstr>
      <vt:lpstr>Présentation PowerPoint</vt:lpstr>
      <vt:lpstr>De l’accident à la maltraitance</vt:lpstr>
      <vt:lpstr>Présentation PowerPoint</vt:lpstr>
      <vt:lpstr>L’arbre qui cache la forêt !</vt:lpstr>
      <vt:lpstr>Présentation PowerPoint</vt:lpstr>
      <vt:lpstr>Admission aux Urgences et maltraitance</vt:lpstr>
      <vt:lpstr>Freins connus à la déclaration</vt:lpstr>
      <vt:lpstr>Take home messages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Sévices à enfant</dc:title>
  <dc:creator>CLAUDET Isabelle</dc:creator>
  <cp:lastModifiedBy>CLAUDET Isabelle</cp:lastModifiedBy>
  <cp:revision>178</cp:revision>
  <dcterms:created xsi:type="dcterms:W3CDTF">2018-04-12T14:57:20Z</dcterms:created>
  <dcterms:modified xsi:type="dcterms:W3CDTF">2023-10-04T13:05:40Z</dcterms:modified>
</cp:coreProperties>
</file>