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312" r:id="rId5"/>
    <p:sldId id="260" r:id="rId6"/>
    <p:sldId id="296" r:id="rId7"/>
    <p:sldId id="297" r:id="rId8"/>
    <p:sldId id="298" r:id="rId9"/>
    <p:sldId id="299" r:id="rId10"/>
    <p:sldId id="283" r:id="rId11"/>
    <p:sldId id="289" r:id="rId12"/>
    <p:sldId id="288" r:id="rId13"/>
    <p:sldId id="284" r:id="rId14"/>
    <p:sldId id="290" r:id="rId15"/>
    <p:sldId id="291" r:id="rId16"/>
    <p:sldId id="285" r:id="rId17"/>
    <p:sldId id="292" r:id="rId18"/>
    <p:sldId id="293" r:id="rId19"/>
    <p:sldId id="294" r:id="rId20"/>
    <p:sldId id="278" r:id="rId21"/>
    <p:sldId id="279" r:id="rId22"/>
    <p:sldId id="280" r:id="rId23"/>
    <p:sldId id="276" r:id="rId24"/>
    <p:sldId id="281" r:id="rId25"/>
    <p:sldId id="261" r:id="rId26"/>
    <p:sldId id="313" r:id="rId27"/>
    <p:sldId id="335" r:id="rId28"/>
    <p:sldId id="336" r:id="rId29"/>
    <p:sldId id="334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268" r:id="rId43"/>
    <p:sldId id="269" r:id="rId44"/>
    <p:sldId id="270" r:id="rId45"/>
    <p:sldId id="271" r:id="rId46"/>
    <p:sldId id="300" r:id="rId47"/>
    <p:sldId id="349" r:id="rId48"/>
    <p:sldId id="350" r:id="rId49"/>
    <p:sldId id="302" r:id="rId50"/>
    <p:sldId id="353" r:id="rId51"/>
    <p:sldId id="354" r:id="rId52"/>
    <p:sldId id="282" r:id="rId53"/>
    <p:sldId id="351" r:id="rId54"/>
    <p:sldId id="352" r:id="rId55"/>
    <p:sldId id="322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HIN.C\Documents\Sauveagarde\&amp;Camille\Etudes\ISAI\ISAI_190923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HIN.C\Downloads\ISAI_190923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HIN.C\Documents\Sauveagarde\&amp;Camille\Etudes\ISAI\ISAI_190923%20(1)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HIN.C\Downloads\ISAI_190923%20(1)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REHIN.C\Documents\Sauveagarde\&amp;Camille\Etudes\ISAI\ISAI_190923%20(1)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Feuil3!$C$3:$C$15</c:f>
              <c:strCache>
                <c:ptCount val="13"/>
                <c:pt idx="0">
                  <c:v>sept-22</c:v>
                </c:pt>
                <c:pt idx="1">
                  <c:v>oct-22</c:v>
                </c:pt>
                <c:pt idx="2">
                  <c:v>nov-22</c:v>
                </c:pt>
                <c:pt idx="3">
                  <c:v>dec-22</c:v>
                </c:pt>
                <c:pt idx="4">
                  <c:v>janv-23</c:v>
                </c:pt>
                <c:pt idx="5">
                  <c:v>fev-23</c:v>
                </c:pt>
                <c:pt idx="6">
                  <c:v>mars-23</c:v>
                </c:pt>
                <c:pt idx="7">
                  <c:v>avr-23</c:v>
                </c:pt>
                <c:pt idx="8">
                  <c:v>mai-23</c:v>
                </c:pt>
                <c:pt idx="9">
                  <c:v>juin-23</c:v>
                </c:pt>
                <c:pt idx="10">
                  <c:v>juil-23</c:v>
                </c:pt>
                <c:pt idx="11">
                  <c:v>aout-23</c:v>
                </c:pt>
                <c:pt idx="12">
                  <c:v>sept-23</c:v>
                </c:pt>
              </c:strCache>
            </c:strRef>
          </c:cat>
          <c:val>
            <c:numRef>
              <c:f>Feuil3!$D$3:$D$15</c:f>
              <c:numCache>
                <c:formatCode>General</c:formatCode>
                <c:ptCount val="13"/>
                <c:pt idx="0">
                  <c:v>9</c:v>
                </c:pt>
                <c:pt idx="1">
                  <c:v>28</c:v>
                </c:pt>
                <c:pt idx="2">
                  <c:v>37</c:v>
                </c:pt>
                <c:pt idx="3">
                  <c:v>50</c:v>
                </c:pt>
                <c:pt idx="4">
                  <c:v>30</c:v>
                </c:pt>
                <c:pt idx="5">
                  <c:v>42</c:v>
                </c:pt>
                <c:pt idx="6">
                  <c:v>37</c:v>
                </c:pt>
                <c:pt idx="7">
                  <c:v>30</c:v>
                </c:pt>
                <c:pt idx="8">
                  <c:v>20</c:v>
                </c:pt>
                <c:pt idx="9">
                  <c:v>16</c:v>
                </c:pt>
                <c:pt idx="10">
                  <c:v>13</c:v>
                </c:pt>
                <c:pt idx="11">
                  <c:v>5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0-4D3F-89AD-EEF33E485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835167"/>
        <c:axId val="774339183"/>
      </c:barChart>
      <c:catAx>
        <c:axId val="85183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4339183"/>
        <c:crosses val="autoZero"/>
        <c:auto val="1"/>
        <c:lblAlgn val="ctr"/>
        <c:lblOffset val="100"/>
        <c:noMultiLvlLbl val="0"/>
      </c:catAx>
      <c:valAx>
        <c:axId val="774339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18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Feuil2!$A$2:$A$19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ou plus...</c:v>
                </c:pt>
              </c:strCache>
            </c:strRef>
          </c:cat>
          <c:val>
            <c:numRef>
              <c:f>Feuil2!$B$2:$B$19</c:f>
              <c:numCache>
                <c:formatCode>General</c:formatCode>
                <c:ptCount val="18"/>
                <c:pt idx="0">
                  <c:v>35</c:v>
                </c:pt>
                <c:pt idx="1">
                  <c:v>46</c:v>
                </c:pt>
                <c:pt idx="2">
                  <c:v>35</c:v>
                </c:pt>
                <c:pt idx="3">
                  <c:v>39</c:v>
                </c:pt>
                <c:pt idx="4">
                  <c:v>30</c:v>
                </c:pt>
                <c:pt idx="5">
                  <c:v>28</c:v>
                </c:pt>
                <c:pt idx="6">
                  <c:v>19</c:v>
                </c:pt>
                <c:pt idx="7">
                  <c:v>19</c:v>
                </c:pt>
                <c:pt idx="8">
                  <c:v>18</c:v>
                </c:pt>
                <c:pt idx="9">
                  <c:v>10</c:v>
                </c:pt>
                <c:pt idx="10">
                  <c:v>6</c:v>
                </c:pt>
                <c:pt idx="11">
                  <c:v>4</c:v>
                </c:pt>
                <c:pt idx="12">
                  <c:v>12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F-490B-9F24-7186464E5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306175"/>
        <c:axId val="1990840095"/>
      </c:barChart>
      <c:catAx>
        <c:axId val="187830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90840095"/>
        <c:crosses val="autoZero"/>
        <c:auto val="1"/>
        <c:lblAlgn val="ctr"/>
        <c:lblOffset val="100"/>
        <c:noMultiLvlLbl val="0"/>
      </c:catAx>
      <c:valAx>
        <c:axId val="1990840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830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Feuil2!$D$2:$D$6</c:f>
              <c:strCache>
                <c:ptCount val="5"/>
                <c:pt idx="0">
                  <c:v>&lt;1an</c:v>
                </c:pt>
                <c:pt idx="1">
                  <c:v>1 an</c:v>
                </c:pt>
                <c:pt idx="2">
                  <c:v>2 ans</c:v>
                </c:pt>
                <c:pt idx="3">
                  <c:v>3-10 ans</c:v>
                </c:pt>
                <c:pt idx="4">
                  <c:v>11-18 ans</c:v>
                </c:pt>
              </c:strCache>
            </c:strRef>
          </c:cat>
          <c:val>
            <c:numRef>
              <c:f>Feuil2!$E$2:$E$6</c:f>
              <c:numCache>
                <c:formatCode>General</c:formatCode>
                <c:ptCount val="5"/>
                <c:pt idx="0">
                  <c:v>35</c:v>
                </c:pt>
                <c:pt idx="1">
                  <c:v>46</c:v>
                </c:pt>
                <c:pt idx="2">
                  <c:v>35</c:v>
                </c:pt>
                <c:pt idx="3">
                  <c:v>169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E-47D6-952A-4D226631E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595487"/>
        <c:axId val="846373231"/>
      </c:barChart>
      <c:catAx>
        <c:axId val="77559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6373231"/>
        <c:crosses val="autoZero"/>
        <c:auto val="1"/>
        <c:lblAlgn val="ctr"/>
        <c:lblOffset val="100"/>
        <c:noMultiLvlLbl val="0"/>
      </c:catAx>
      <c:valAx>
        <c:axId val="84637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559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atteinte ORL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Feuil1!$D$1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DC-8610-1B1EC51EF909}"/>
            </c:ext>
          </c:extLst>
        </c:ser>
        <c:ser>
          <c:idx val="1"/>
          <c:order val="1"/>
          <c:tx>
            <c:v>atteinte pulmonaire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Feuil1!$D$2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DC-8610-1B1EC51EF909}"/>
            </c:ext>
          </c:extLst>
        </c:ser>
        <c:ser>
          <c:idx val="2"/>
          <c:order val="2"/>
          <c:tx>
            <c:v>atteinte cutanée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Feuil1!$D$3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1-4ADC-8610-1B1EC51EF909}"/>
            </c:ext>
          </c:extLst>
        </c:ser>
        <c:ser>
          <c:idx val="3"/>
          <c:order val="3"/>
          <c:tx>
            <c:v>atteinte ostéoarticulaire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Feuil1!$D$4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1-4ADC-8610-1B1EC51EF909}"/>
            </c:ext>
          </c:extLst>
        </c:ser>
        <c:ser>
          <c:idx val="4"/>
          <c:order val="4"/>
          <c:tx>
            <c:v>autre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Feuil1!$D$5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1-4ADC-8610-1B1EC51EF909}"/>
            </c:ext>
          </c:extLst>
        </c:ser>
        <c:ser>
          <c:idx val="5"/>
          <c:order val="5"/>
          <c:tx>
            <c:v>méningite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Feuil1!$D$6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D1-4ADC-8610-1B1EC51EF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833087"/>
        <c:axId val="1995995807"/>
      </c:barChart>
      <c:catAx>
        <c:axId val="15278330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5995807"/>
        <c:crosses val="autoZero"/>
        <c:auto val="1"/>
        <c:lblAlgn val="ctr"/>
        <c:lblOffset val="100"/>
        <c:noMultiLvlLbl val="0"/>
      </c:catAx>
      <c:valAx>
        <c:axId val="1995995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278330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999888617504556"/>
          <c:w val="1"/>
          <c:h val="0.29979314679417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&lt;1an</c:v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val>
            <c:numRef>
              <c:f>Feuil5!$B$17:$F$17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9-409C-A1F5-87393FB323DA}"/>
            </c:ext>
          </c:extLst>
        </c:ser>
        <c:ser>
          <c:idx val="1"/>
          <c:order val="1"/>
          <c:tx>
            <c:v>1an</c:v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val>
            <c:numRef>
              <c:f>Feuil5!$B$18:$E$18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9-409C-A1F5-87393FB323DA}"/>
            </c:ext>
          </c:extLst>
        </c:ser>
        <c:ser>
          <c:idx val="2"/>
          <c:order val="2"/>
          <c:tx>
            <c:v>2 ans</c:v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val>
            <c:numRef>
              <c:f>Feuil5!$B$19:$E$19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49-409C-A1F5-87393FB323DA}"/>
            </c:ext>
          </c:extLst>
        </c:ser>
        <c:ser>
          <c:idx val="3"/>
          <c:order val="3"/>
          <c:tx>
            <c:v>3-10 ANS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val>
            <c:numRef>
              <c:f>Feuil5!$B$20:$E$20</c:f>
              <c:numCache>
                <c:formatCode>General</c:formatCode>
                <c:ptCount val="4"/>
                <c:pt idx="0">
                  <c:v>68</c:v>
                </c:pt>
                <c:pt idx="1">
                  <c:v>30</c:v>
                </c:pt>
                <c:pt idx="2">
                  <c:v>38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49-409C-A1F5-87393FB323DA}"/>
            </c:ext>
          </c:extLst>
        </c:ser>
        <c:ser>
          <c:idx val="4"/>
          <c:order val="4"/>
          <c:tx>
            <c:v>11-18 ANS</c:v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val>
            <c:numRef>
              <c:f>Feuil5!$B$21:$E$21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9-409C-A1F5-87393FB32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589791"/>
        <c:axId val="1"/>
      </c:barChart>
      <c:catAx>
        <c:axId val="655589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5589791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8543772254032143E-2"/>
          <c:y val="0.93450216718615253"/>
          <c:w val="0.7110541257530778"/>
          <c:h val="4.8318162090869636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C5-4CCC-8ED2-F0B23EF3AA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C5-4CCC-8ED2-F0B23EF3AA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C5-4CCC-8ED2-F0B23EF3A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C5-4CCC-8ED2-F0B23EF3AAEB}"/>
              </c:ext>
            </c:extLst>
          </c:dPt>
          <c:cat>
            <c:strRef>
              <c:f>Feuil1!$A$2:$A$5</c:f>
              <c:strCache>
                <c:ptCount val="4"/>
                <c:pt idx="0">
                  <c:v>Médecine</c:v>
                </c:pt>
                <c:pt idx="1">
                  <c:v>Réanimation</c:v>
                </c:pt>
                <c:pt idx="2">
                  <c:v>Autre</c:v>
                </c:pt>
                <c:pt idx="3">
                  <c:v>USC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133</c:v>
                </c:pt>
                <c:pt idx="1">
                  <c:v>82</c:v>
                </c:pt>
                <c:pt idx="2">
                  <c:v>78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8-40A2-9016-E6F67D695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682701771653551E-2"/>
          <c:y val="0.93563140159747793"/>
          <c:w val="0.88569697342519682"/>
          <c:h val="5.030609926758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Antibiotiques</a:t>
            </a:r>
            <a:r>
              <a:rPr lang="en-US" baseline="0" dirty="0"/>
              <a:t> </a:t>
            </a:r>
            <a:r>
              <a:rPr lang="en-US" baseline="0" dirty="0" err="1"/>
              <a:t>délivrés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6858096542280042E-2"/>
          <c:y val="0.14311574968434995"/>
          <c:w val="0.94348006770892767"/>
          <c:h val="0.71045388797652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Feuil1!$A$2:$A$8</c:f>
              <c:strCache>
                <c:ptCount val="7"/>
                <c:pt idx="0">
                  <c:v>amoxicilline</c:v>
                </c:pt>
                <c:pt idx="1">
                  <c:v>amox_ac clav</c:v>
                </c:pt>
                <c:pt idx="2">
                  <c:v>C3G</c:v>
                </c:pt>
                <c:pt idx="3">
                  <c:v>Clindamycine</c:v>
                </c:pt>
                <c:pt idx="4">
                  <c:v>aminoside</c:v>
                </c:pt>
                <c:pt idx="5">
                  <c:v>Tazocilline</c:v>
                </c:pt>
                <c:pt idx="6">
                  <c:v>Pénème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256</c:v>
                </c:pt>
                <c:pt idx="1">
                  <c:v>191</c:v>
                </c:pt>
                <c:pt idx="2">
                  <c:v>175</c:v>
                </c:pt>
                <c:pt idx="3">
                  <c:v>143</c:v>
                </c:pt>
                <c:pt idx="4">
                  <c:v>50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F-4619-AE4C-549D2355F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718592"/>
        <c:axId val="460414336"/>
      </c:barChart>
      <c:catAx>
        <c:axId val="4557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0414336"/>
        <c:crosses val="autoZero"/>
        <c:auto val="1"/>
        <c:lblAlgn val="ctr"/>
        <c:lblOffset val="100"/>
        <c:noMultiLvlLbl val="0"/>
      </c:catAx>
      <c:valAx>
        <c:axId val="4604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571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0.12057</cdr:x>
      <cdr:y>0.58478</cdr:y>
    </cdr:from>
    <cdr:to>
      <cdr:x>0.26042</cdr:x>
      <cdr:y>0.68201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A40AE82-807A-469D-80BF-C136785E6A18}"/>
            </a:ext>
          </a:extLst>
        </cdr:cNvPr>
        <cdr:cNvSpPr txBox="1"/>
      </cdr:nvSpPr>
      <cdr:spPr>
        <a:xfrm xmlns:a="http://schemas.openxmlformats.org/drawingml/2006/main">
          <a:off x="551241" y="1604177"/>
          <a:ext cx="639384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/>
            <a:t>11%</a:t>
          </a:r>
        </a:p>
      </cdr:txBody>
    </cdr:sp>
  </cdr:relSizeAnchor>
  <cdr:relSizeAnchor xmlns:cdr="http://schemas.openxmlformats.org/drawingml/2006/chartDrawing">
    <cdr:from>
      <cdr:x>0.28724</cdr:x>
      <cdr:y>0.557</cdr:y>
    </cdr:from>
    <cdr:to>
      <cdr:x>0.42708</cdr:x>
      <cdr:y>0.66117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C1A39156-EE2D-4072-A844-E43462518216}"/>
            </a:ext>
          </a:extLst>
        </cdr:cNvPr>
        <cdr:cNvSpPr txBox="1"/>
      </cdr:nvSpPr>
      <cdr:spPr>
        <a:xfrm xmlns:a="http://schemas.openxmlformats.org/drawingml/2006/main">
          <a:off x="1313241" y="1527976"/>
          <a:ext cx="639384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dirty="0"/>
            <a:t>14%</a:t>
          </a:r>
        </a:p>
      </cdr:txBody>
    </cdr:sp>
  </cdr:relSizeAnchor>
  <cdr:relSizeAnchor xmlns:cdr="http://schemas.openxmlformats.org/drawingml/2006/chartDrawing">
    <cdr:from>
      <cdr:x>0.46849</cdr:x>
      <cdr:y>0.57205</cdr:y>
    </cdr:from>
    <cdr:to>
      <cdr:x>0.60833</cdr:x>
      <cdr:y>0.69937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A1463792-C519-458B-B94F-3C627560F48A}"/>
            </a:ext>
          </a:extLst>
        </cdr:cNvPr>
        <cdr:cNvSpPr txBox="1"/>
      </cdr:nvSpPr>
      <cdr:spPr>
        <a:xfrm xmlns:a="http://schemas.openxmlformats.org/drawingml/2006/main">
          <a:off x="2141916" y="1569253"/>
          <a:ext cx="639383" cy="34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dirty="0"/>
            <a:t>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0.78162</cdr:x>
      <cdr:y>0.51351</cdr:y>
    </cdr:from>
    <cdr:to>
      <cdr:x>0.92431</cdr:x>
      <cdr:y>0.75601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1E617610-1F16-4F3B-895F-764F8A340A89}"/>
            </a:ext>
          </a:extLst>
        </cdr:cNvPr>
        <cdr:cNvSpPr txBox="1"/>
      </cdr:nvSpPr>
      <cdr:spPr>
        <a:xfrm xmlns:a="http://schemas.openxmlformats.org/drawingml/2006/main">
          <a:off x="5008764" y="19363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/>
            <a:t>&lt;1%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0.06122</cdr:x>
      <cdr:y>0.87302</cdr:y>
    </cdr:from>
    <cdr:to>
      <cdr:x>0.99141</cdr:x>
      <cdr:y>0.99008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24C1F61-6396-434C-80D7-A7B9A9EAB244}"/>
            </a:ext>
          </a:extLst>
        </cdr:cNvPr>
        <cdr:cNvSpPr txBox="1"/>
      </cdr:nvSpPr>
      <cdr:spPr>
        <a:xfrm xmlns:a="http://schemas.openxmlformats.org/drawingml/2006/main">
          <a:off x="542925" y="4191000"/>
          <a:ext cx="8248650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dirty="0"/>
            <a:t>Atteinte ORL            Atteinte </a:t>
          </a:r>
          <a:r>
            <a:rPr lang="fr-FR" sz="1600" dirty="0" err="1"/>
            <a:t>pulm</a:t>
          </a:r>
          <a:r>
            <a:rPr lang="fr-FR" sz="1600" dirty="0"/>
            <a:t>           Atteinte </a:t>
          </a:r>
          <a:r>
            <a:rPr lang="fr-FR" sz="1600" dirty="0" err="1"/>
            <a:t>ostéoart</a:t>
          </a:r>
          <a:r>
            <a:rPr lang="fr-FR" sz="1600" dirty="0"/>
            <a:t>      Atteinte cutanée                 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0.5293</cdr:x>
      <cdr:y>0.33477</cdr:y>
    </cdr:from>
    <cdr:to>
      <cdr:x>0.72148</cdr:x>
      <cdr:y>0.50352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DA5A8BD-B77C-4CEC-BEB5-7B0D45CF838F}"/>
            </a:ext>
          </a:extLst>
        </cdr:cNvPr>
        <cdr:cNvSpPr txBox="1"/>
      </cdr:nvSpPr>
      <cdr:spPr>
        <a:xfrm xmlns:a="http://schemas.openxmlformats.org/drawingml/2006/main">
          <a:off x="4302125" y="1813984"/>
          <a:ext cx="156209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2400" dirty="0"/>
            <a:t>Médecine 42%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52258-B444-4745-AF77-23C9000D8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E3890D-B373-4C0D-A17F-1900F741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0A48C-A11E-41AD-8749-E403C681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29F43-BE9A-4343-9F28-19171AC6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273275-F319-41C9-A805-D46F164D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7DE27-D794-4522-882B-C503B044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64B436-7CB5-4B33-8203-B1DF0DA32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2EE09-0AF6-4D0B-81A7-20624D93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EA32C-D7CE-45A9-9B38-D339E30A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3DA18D-0D8C-4962-9584-4B3A1E53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4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7559CB-F996-49D5-B8A3-DA67FAB28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536477-E53E-40B7-B7BE-8809EE922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381B4-DEB5-4660-9150-F06A7B17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51F07-A454-4524-9D0F-9A5FBCF6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F0FA1B-4264-4AA4-90C9-2ABCC985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1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0C833-02FE-434D-8B01-B482C4E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B143FB-15BA-4847-A7EF-A8AFDBBC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DDA2E-D807-45E6-963C-67915A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240DB-4259-4594-9921-EDA1B7A7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F1ED07-306F-481E-B7ED-37723318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C4BAE-4658-445D-B02D-D36F8BE8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637BC0-88D3-4281-85CB-3D97B75A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C78CD8-A558-4653-BAB7-AF947C7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1DCF8B-9D21-4EF8-AE98-81190D39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29663-8BD2-43F9-AF9E-9602FA80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0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3603D-C045-41D2-B053-FC04D175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1149E3-CA35-40EB-88F0-B61920C39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E6808-4B01-4578-A475-ADDB79B6E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92ABA3-9851-4847-A87E-EE2F3CAA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9FB6D2-95F1-4A37-B3C1-CC99689D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32139E-F2E0-4037-9B9E-AD274C36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5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CAA1C-FF90-4463-9059-1F2443DC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8DB65A-CEBE-4FC5-AD80-75BFC701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1554C5-194E-4A60-B06C-794F9C057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FB2A4C6-4FD7-47AD-AF5F-600E7BCDB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5B3E06-D3B8-4AC3-AA0B-7B26026FA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DC2E83-E467-4A72-B161-BC43E98D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660418-0D2E-4359-851B-CB8C7252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A4174C-0271-4F31-9459-588A27CB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49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6D581-F5CE-40FA-8665-56C9675A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10802E-4AA8-44B2-AF19-A34F8D07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AB47AC-F36A-47F4-8694-C8E322F4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02880C-BEC1-4D58-989B-F5B9B060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73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4713A3-6E5F-406C-BFA0-06DBED87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907053-9703-4A65-8C6C-F838A69F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5B27B8-2105-42A1-BE94-2DD5714E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B38CFA-6F93-4FA7-9057-A6EB72D4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21061-A717-4625-9726-DFFDB1AC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681713-6BA7-4F9B-9B36-8F8739F9D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DC6BA3-B1EB-43A7-9EB5-C021FBCC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9D737-6E8D-4C15-8D3E-8946BDD9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790512-00E8-433C-926A-747A3CB2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8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9DDB0-E4AE-4D82-8D9A-97DAEE29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966B98-C756-473C-8CC4-64DA7F3D4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A9F38A-A450-46DE-8CF1-526022238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8E4D1F-D09E-434B-85CC-4D49CC3C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4AE8C3-1889-49B8-BF21-D518CD94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6FE6D3-A794-4D22-924E-02677F0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B90E4D-7BC6-4C00-A2D9-2C94A30C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BE9DA6-CE70-4F2C-92F4-6EA8960D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639CE-F6BF-42CF-96BD-7AF65438D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D5DF-D120-4EFE-92BD-D24B014E111F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3DD4DF-8C04-4689-87DB-DC7836239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E3C13-A7D4-4F64-86B4-A24ACC696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847A0-4224-4C4A-A69A-03B29E6D8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1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E0FBF5-AC66-4B1D-A8AC-B03E0E394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4192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/>
              <a:t>Infections invasives à streptocoque 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D5188E-EED9-4312-9BDE-C90B8E0E2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7928"/>
            <a:ext cx="9144000" cy="1680099"/>
          </a:xfrm>
        </p:spPr>
        <p:txBody>
          <a:bodyPr>
            <a:normAutofit fontScale="40000" lnSpcReduction="20000"/>
          </a:bodyPr>
          <a:lstStyle/>
          <a:p>
            <a:r>
              <a:rPr lang="fr-FR" sz="8000" dirty="0"/>
              <a:t>JUP 2023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Camille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Bréhin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Urgences-Pédiatrie générale- Infectiologie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Hôpital des enfants 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CHU Toulouse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brehin.c@chu-toulouse.fr</a:t>
            </a:r>
          </a:p>
        </p:txBody>
      </p:sp>
      <p:pic>
        <p:nvPicPr>
          <p:cNvPr id="4" name="Picture 6" descr="Logo_UPS">
            <a:extLst>
              <a:ext uri="{FF2B5EF4-FFF2-40B4-BE49-F238E27FC236}">
                <a16:creationId xmlns:a16="http://schemas.microsoft.com/office/drawing/2014/main" id="{D5447587-7CF8-466E-8B6F-EA95F8FD3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215" y="46291"/>
            <a:ext cx="736922" cy="12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définitif">
            <a:extLst>
              <a:ext uri="{FF2B5EF4-FFF2-40B4-BE49-F238E27FC236}">
                <a16:creationId xmlns:a16="http://schemas.microsoft.com/office/drawing/2014/main" id="{43AFF5ED-E389-45DA-BC13-1C4EF4E6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3" y="97764"/>
            <a:ext cx="1144274" cy="11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89D0CF79-55E9-40AB-B9E5-610BF354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" y="5325538"/>
            <a:ext cx="1793294" cy="1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E26E23-ACB0-4E06-9003-2DBA407DC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71" y="5240084"/>
            <a:ext cx="1762125" cy="1571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636738-9063-4CE8-975E-B109E2F51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455" y="2831803"/>
            <a:ext cx="3123089" cy="216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2B371D6-2E89-481D-862A-928DCCEAA19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7453" y="1296138"/>
          <a:ext cx="11762912" cy="51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64">
                  <a:extLst>
                    <a:ext uri="{9D8B030D-6E8A-4147-A177-3AD203B41FA5}">
                      <a16:colId xmlns:a16="http://schemas.microsoft.com/office/drawing/2014/main" val="220297407"/>
                    </a:ext>
                  </a:extLst>
                </a:gridCol>
                <a:gridCol w="4081681">
                  <a:extLst>
                    <a:ext uri="{9D8B030D-6E8A-4147-A177-3AD203B41FA5}">
                      <a16:colId xmlns:a16="http://schemas.microsoft.com/office/drawing/2014/main" val="1609640805"/>
                    </a:ext>
                  </a:extLst>
                </a:gridCol>
                <a:gridCol w="2060093">
                  <a:extLst>
                    <a:ext uri="{9D8B030D-6E8A-4147-A177-3AD203B41FA5}">
                      <a16:colId xmlns:a16="http://schemas.microsoft.com/office/drawing/2014/main" val="782613865"/>
                    </a:ext>
                  </a:extLst>
                </a:gridCol>
                <a:gridCol w="2281505">
                  <a:extLst>
                    <a:ext uri="{9D8B030D-6E8A-4147-A177-3AD203B41FA5}">
                      <a16:colId xmlns:a16="http://schemas.microsoft.com/office/drawing/2014/main" val="3303470830"/>
                    </a:ext>
                  </a:extLst>
                </a:gridCol>
                <a:gridCol w="1905269">
                  <a:extLst>
                    <a:ext uri="{9D8B030D-6E8A-4147-A177-3AD203B41FA5}">
                      <a16:colId xmlns:a16="http://schemas.microsoft.com/office/drawing/2014/main" val="2965583305"/>
                    </a:ext>
                  </a:extLst>
                </a:gridCol>
              </a:tblGrid>
              <a:tr h="643333">
                <a:tc>
                  <a:txBody>
                    <a:bodyPr/>
                    <a:lstStyle/>
                    <a:p>
                      <a:r>
                        <a:rPr lang="fr-FR" dirty="0"/>
                        <a:t>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Types M associés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de l’incidence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30273"/>
                  </a:ext>
                </a:extLst>
              </a:tr>
              <a:tr h="1617329">
                <a:tc>
                  <a:txBody>
                    <a:bodyPr/>
                    <a:lstStyle/>
                    <a:p>
                      <a:r>
                        <a:rPr lang="fr-FR" dirty="0"/>
                        <a:t>Pharyngite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Maux de gorge, fièvre, inflammation de l'amygdale et du pharynx, exsudats </a:t>
                      </a:r>
                      <a:r>
                        <a:rPr lang="fr-FR" dirty="0" err="1"/>
                        <a:t>amygdalo</a:t>
                      </a:r>
                      <a:r>
                        <a:rPr lang="fr-FR" dirty="0"/>
                        <a:t>-pharyngés, pétéchies palatines, adénite cervicale antérieure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2, 3, 4a, 5,6, 12, 28a,75,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88,6 millions de cas par an(enfants âgés de 4 à 15 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69549"/>
                  </a:ext>
                </a:extLst>
              </a:tr>
              <a:tr h="1186586">
                <a:tc>
                  <a:txBody>
                    <a:bodyPr/>
                    <a:lstStyle/>
                    <a:p>
                      <a:r>
                        <a:rPr lang="fr-FR" dirty="0"/>
                        <a:t>Scarlatine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éruption maculopapuleuse, pharyngite, langue framboisée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4a, 12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3693"/>
                  </a:ext>
                </a:extLst>
              </a:tr>
              <a:tr h="1746191">
                <a:tc>
                  <a:txBody>
                    <a:bodyPr/>
                    <a:lstStyle/>
                    <a:p>
                      <a:r>
                        <a:rPr lang="fr-FR" dirty="0"/>
                        <a:t>Impétigo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Croûtes de couleur miel le plus souvent le plus souvent sur le visage et les extrémités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33, 41, 42, 52,53, 70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locaux, oraux ou </a:t>
                      </a:r>
                      <a:r>
                        <a:rPr lang="fr-FR" dirty="0" err="1"/>
                        <a:t>systémiquesen</a:t>
                      </a:r>
                      <a:r>
                        <a:rPr lang="fr-FR" dirty="0"/>
                        <a:t> fonction de la gravité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 million de cas prévalents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0923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81C5515-6052-45C7-BC47-C67F188706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9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 A: ce qu’on savait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7596B1-5A9A-4C39-8558-FD90D3FAB385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5EE3D6-C57D-43B7-99D4-5A070C2F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8" y="3892857"/>
            <a:ext cx="810855" cy="7710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C715D53-6ABC-48D2-A050-59B40D3EF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60130" r="18861"/>
          <a:stretch/>
        </p:blipFill>
        <p:spPr bwMode="auto">
          <a:xfrm>
            <a:off x="257452" y="2354339"/>
            <a:ext cx="1420429" cy="10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EDAFAC-9818-4D90-853E-39FE1517C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4" y="5069149"/>
            <a:ext cx="1420427" cy="14204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22576D-3310-4526-9CC4-679F556FB977}"/>
              </a:ext>
            </a:extLst>
          </p:cNvPr>
          <p:cNvSpPr/>
          <p:nvPr/>
        </p:nvSpPr>
        <p:spPr>
          <a:xfrm>
            <a:off x="257452" y="3568823"/>
            <a:ext cx="11851690" cy="2920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25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2B371D6-2E89-481D-862A-928DCCEAA19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7453" y="1296138"/>
          <a:ext cx="11762912" cy="51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64">
                  <a:extLst>
                    <a:ext uri="{9D8B030D-6E8A-4147-A177-3AD203B41FA5}">
                      <a16:colId xmlns:a16="http://schemas.microsoft.com/office/drawing/2014/main" val="220297407"/>
                    </a:ext>
                  </a:extLst>
                </a:gridCol>
                <a:gridCol w="4081681">
                  <a:extLst>
                    <a:ext uri="{9D8B030D-6E8A-4147-A177-3AD203B41FA5}">
                      <a16:colId xmlns:a16="http://schemas.microsoft.com/office/drawing/2014/main" val="1609640805"/>
                    </a:ext>
                  </a:extLst>
                </a:gridCol>
                <a:gridCol w="2060093">
                  <a:extLst>
                    <a:ext uri="{9D8B030D-6E8A-4147-A177-3AD203B41FA5}">
                      <a16:colId xmlns:a16="http://schemas.microsoft.com/office/drawing/2014/main" val="782613865"/>
                    </a:ext>
                  </a:extLst>
                </a:gridCol>
                <a:gridCol w="2281505">
                  <a:extLst>
                    <a:ext uri="{9D8B030D-6E8A-4147-A177-3AD203B41FA5}">
                      <a16:colId xmlns:a16="http://schemas.microsoft.com/office/drawing/2014/main" val="3303470830"/>
                    </a:ext>
                  </a:extLst>
                </a:gridCol>
                <a:gridCol w="1905269">
                  <a:extLst>
                    <a:ext uri="{9D8B030D-6E8A-4147-A177-3AD203B41FA5}">
                      <a16:colId xmlns:a16="http://schemas.microsoft.com/office/drawing/2014/main" val="2965583305"/>
                    </a:ext>
                  </a:extLst>
                </a:gridCol>
              </a:tblGrid>
              <a:tr h="643333">
                <a:tc>
                  <a:txBody>
                    <a:bodyPr/>
                    <a:lstStyle/>
                    <a:p>
                      <a:r>
                        <a:rPr lang="fr-FR" dirty="0"/>
                        <a:t>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Types M associés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de l’incidence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30273"/>
                  </a:ext>
                </a:extLst>
              </a:tr>
              <a:tr h="1617329">
                <a:tc>
                  <a:txBody>
                    <a:bodyPr/>
                    <a:lstStyle/>
                    <a:p>
                      <a:r>
                        <a:rPr lang="fr-FR" dirty="0"/>
                        <a:t>Pharyngite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Maux de gorge, fièvre, inflammation de l'amygdale et du pharynx, exsudats </a:t>
                      </a:r>
                      <a:r>
                        <a:rPr lang="fr-FR" dirty="0" err="1"/>
                        <a:t>amygdalo</a:t>
                      </a:r>
                      <a:r>
                        <a:rPr lang="fr-FR" dirty="0"/>
                        <a:t>-pharyngés, pétéchies palatines, adénite cervicale antérieure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2, 3, 4a, 5,6, 12, 28a,75,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88,6 millions de cas par an(enfants âgés de 4 à 15 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69549"/>
                  </a:ext>
                </a:extLst>
              </a:tr>
              <a:tr h="1186586">
                <a:tc>
                  <a:txBody>
                    <a:bodyPr/>
                    <a:lstStyle/>
                    <a:p>
                      <a:r>
                        <a:rPr lang="fr-FR" dirty="0"/>
                        <a:t>Scarlatine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éruption maculopapuleuse, pharyngite, langue framboisée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4a, 12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3693"/>
                  </a:ext>
                </a:extLst>
              </a:tr>
              <a:tr h="1746191">
                <a:tc>
                  <a:txBody>
                    <a:bodyPr/>
                    <a:lstStyle/>
                    <a:p>
                      <a:r>
                        <a:rPr lang="fr-FR" dirty="0"/>
                        <a:t>Impétigo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Croûtes de couleur miel le plus souvent le plus souvent sur le visage et les extrémités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33, 41, 42, 52,53, 70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locaux, oraux ou </a:t>
                      </a:r>
                      <a:r>
                        <a:rPr lang="fr-FR" dirty="0" err="1"/>
                        <a:t>systémiquesen</a:t>
                      </a:r>
                      <a:r>
                        <a:rPr lang="fr-FR" dirty="0"/>
                        <a:t> fonction de la gravité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 million de cas prévalents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0923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81C5515-6052-45C7-BC47-C67F188706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9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 A: ce qu’on savait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7596B1-5A9A-4C39-8558-FD90D3FAB385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5EE3D6-C57D-43B7-99D4-5A070C2F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8" y="3892857"/>
            <a:ext cx="810855" cy="7710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C715D53-6ABC-48D2-A050-59B40D3EF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60130" r="18861"/>
          <a:stretch/>
        </p:blipFill>
        <p:spPr bwMode="auto">
          <a:xfrm>
            <a:off x="257452" y="2354339"/>
            <a:ext cx="1420429" cy="10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EDAFAC-9818-4D90-853E-39FE1517C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4" y="5069149"/>
            <a:ext cx="1420427" cy="14204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319B14-52C8-4053-9B5E-FD4283CA5B70}"/>
              </a:ext>
            </a:extLst>
          </p:cNvPr>
          <p:cNvSpPr/>
          <p:nvPr/>
        </p:nvSpPr>
        <p:spPr>
          <a:xfrm>
            <a:off x="257452" y="4699458"/>
            <a:ext cx="11851690" cy="1790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44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2B371D6-2E89-481D-862A-928DCCEAA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929216"/>
              </p:ext>
            </p:extLst>
          </p:nvPr>
        </p:nvGraphicFramePr>
        <p:xfrm>
          <a:off x="257453" y="1296138"/>
          <a:ext cx="11762912" cy="51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364">
                  <a:extLst>
                    <a:ext uri="{9D8B030D-6E8A-4147-A177-3AD203B41FA5}">
                      <a16:colId xmlns:a16="http://schemas.microsoft.com/office/drawing/2014/main" val="220297407"/>
                    </a:ext>
                  </a:extLst>
                </a:gridCol>
                <a:gridCol w="4081681">
                  <a:extLst>
                    <a:ext uri="{9D8B030D-6E8A-4147-A177-3AD203B41FA5}">
                      <a16:colId xmlns:a16="http://schemas.microsoft.com/office/drawing/2014/main" val="1609640805"/>
                    </a:ext>
                  </a:extLst>
                </a:gridCol>
                <a:gridCol w="2060093">
                  <a:extLst>
                    <a:ext uri="{9D8B030D-6E8A-4147-A177-3AD203B41FA5}">
                      <a16:colId xmlns:a16="http://schemas.microsoft.com/office/drawing/2014/main" val="782613865"/>
                    </a:ext>
                  </a:extLst>
                </a:gridCol>
                <a:gridCol w="2281505">
                  <a:extLst>
                    <a:ext uri="{9D8B030D-6E8A-4147-A177-3AD203B41FA5}">
                      <a16:colId xmlns:a16="http://schemas.microsoft.com/office/drawing/2014/main" val="3303470830"/>
                    </a:ext>
                  </a:extLst>
                </a:gridCol>
                <a:gridCol w="1905269">
                  <a:extLst>
                    <a:ext uri="{9D8B030D-6E8A-4147-A177-3AD203B41FA5}">
                      <a16:colId xmlns:a16="http://schemas.microsoft.com/office/drawing/2014/main" val="2965583305"/>
                    </a:ext>
                  </a:extLst>
                </a:gridCol>
              </a:tblGrid>
              <a:tr h="643333">
                <a:tc>
                  <a:txBody>
                    <a:bodyPr/>
                    <a:lstStyle/>
                    <a:p>
                      <a:r>
                        <a:rPr lang="fr-FR" dirty="0"/>
                        <a:t>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Types M associés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de l’incidence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30273"/>
                  </a:ext>
                </a:extLst>
              </a:tr>
              <a:tr h="1617329">
                <a:tc>
                  <a:txBody>
                    <a:bodyPr/>
                    <a:lstStyle/>
                    <a:p>
                      <a:r>
                        <a:rPr lang="fr-FR" dirty="0"/>
                        <a:t>Pharyngite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Maux de gorge, fièvre, inflammation de l'amygdale et du pharynx, exsudats </a:t>
                      </a:r>
                      <a:r>
                        <a:rPr lang="fr-FR" dirty="0" err="1"/>
                        <a:t>amygdalo</a:t>
                      </a:r>
                      <a:r>
                        <a:rPr lang="fr-FR" dirty="0"/>
                        <a:t>-pharyngés, pétéchies palatines, adénite cervicale antérieure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2, 3, 4a, 5,6, 12, 28a,75,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88,6 millions de cas par an(enfants âgés de 4 à 15 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69549"/>
                  </a:ext>
                </a:extLst>
              </a:tr>
              <a:tr h="1186586">
                <a:tc>
                  <a:txBody>
                    <a:bodyPr/>
                    <a:lstStyle/>
                    <a:p>
                      <a:r>
                        <a:rPr lang="fr-FR" dirty="0"/>
                        <a:t>Scarlatine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éruption maculopapuleuse, pharyngite, langue framboisée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4a, 12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13693"/>
                  </a:ext>
                </a:extLst>
              </a:tr>
              <a:tr h="1746191">
                <a:tc>
                  <a:txBody>
                    <a:bodyPr/>
                    <a:lstStyle/>
                    <a:p>
                      <a:r>
                        <a:rPr lang="fr-FR" dirty="0"/>
                        <a:t>Impétigo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Croûtes de couleur miel le plus souvent le plus souvent sur le visage et les extrémités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33, 41, 42, 52,53, 70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locaux, oraux ou systémiques en fonction de la gravité de la 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111 millions de cas prévalents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0923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981C5515-6052-45C7-BC47-C67F1887061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9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 A: ce qu’on savait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7596B1-5A9A-4C39-8558-FD90D3FAB385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5EE3D6-C57D-43B7-99D4-5A070C2F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8" y="3892857"/>
            <a:ext cx="810855" cy="77109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C715D53-6ABC-48D2-A050-59B40D3EF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60130" r="18861"/>
          <a:stretch/>
        </p:blipFill>
        <p:spPr bwMode="auto">
          <a:xfrm>
            <a:off x="257452" y="2354339"/>
            <a:ext cx="1420429" cy="10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EDAFAC-9818-4D90-853E-39FE1517C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4" y="5069149"/>
            <a:ext cx="1420427" cy="14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3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4325868-C058-4789-8578-068374715A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4085" y="1376033"/>
          <a:ext cx="11825057" cy="53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11">
                  <a:extLst>
                    <a:ext uri="{9D8B030D-6E8A-4147-A177-3AD203B41FA5}">
                      <a16:colId xmlns:a16="http://schemas.microsoft.com/office/drawing/2014/main" val="1284721803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872504144"/>
                    </a:ext>
                  </a:extLst>
                </a:gridCol>
                <a:gridCol w="1249772">
                  <a:extLst>
                    <a:ext uri="{9D8B030D-6E8A-4147-A177-3AD203B41FA5}">
                      <a16:colId xmlns:a16="http://schemas.microsoft.com/office/drawing/2014/main" val="241918873"/>
                    </a:ext>
                  </a:extLst>
                </a:gridCol>
                <a:gridCol w="3480252">
                  <a:extLst>
                    <a:ext uri="{9D8B030D-6E8A-4147-A177-3AD203B41FA5}">
                      <a16:colId xmlns:a16="http://schemas.microsoft.com/office/drawing/2014/main" val="158576406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2102169688"/>
                    </a:ext>
                  </a:extLst>
                </a:gridCol>
              </a:tblGrid>
              <a:tr h="372498">
                <a:tc>
                  <a:txBody>
                    <a:bodyPr/>
                    <a:lstStyle/>
                    <a:p>
                      <a:r>
                        <a:rPr lang="fr-FR" dirty="0"/>
                        <a:t>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36077"/>
                  </a:ext>
                </a:extLst>
              </a:tr>
              <a:tr h="1755939">
                <a:tc>
                  <a:txBody>
                    <a:bodyPr/>
                    <a:lstStyle/>
                    <a:p>
                      <a:r>
                        <a:rPr lang="fr-FR" dirty="0"/>
                        <a:t>Fièvre rhumatismale aiguë (ARF)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arthrite, cardite,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1, 5, 6, 14,18, 24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oraux ou systémiques pour prévenir les infections récurrentes et traitement de soutien pour les atteintes articulaires, cardite et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5-51 pour 100 000 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90668"/>
                  </a:ext>
                </a:extLst>
              </a:tr>
              <a:tr h="1730786">
                <a:tc>
                  <a:txBody>
                    <a:bodyPr/>
                    <a:lstStyle/>
                    <a:p>
                      <a:r>
                        <a:rPr lang="fr-FR" dirty="0"/>
                        <a:t>Cardiopathie rhumatismale (RHD)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Essoufflement, régurgitation mitrale et/ou régurgitation mitrale et/ou aortique, sténose mitrale subséquente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en prophylaxie secondaire,</a:t>
                      </a:r>
                    </a:p>
                    <a:p>
                      <a:r>
                        <a:rPr lang="fr-FR" dirty="0"/>
                        <a:t>traitement médical de l'insuffisance cardiaque et traitement interventionnel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&gt;40 millions de cas prévalents</a:t>
                      </a:r>
                    </a:p>
                    <a:p>
                      <a:r>
                        <a:rPr lang="fr-FR" dirty="0"/>
                        <a:t>&gt;300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12849"/>
                  </a:ext>
                </a:extLst>
              </a:tr>
              <a:tr h="1458507">
                <a:tc>
                  <a:txBody>
                    <a:bodyPr/>
                    <a:lstStyle/>
                    <a:p>
                      <a:r>
                        <a:rPr lang="fr-FR" dirty="0"/>
                        <a:t>Glomérulonéphrite aiguë post-streptococcique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Œdème facial, hypertension, hématurie, déficit en complément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4a, 12, 49,55, 57,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 des symptômes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&gt;470 000 cas</a:t>
                      </a:r>
                    </a:p>
                    <a:p>
                      <a:r>
                        <a:rPr lang="fr-FR" dirty="0"/>
                        <a:t>5 000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4009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59799ED-4210-4020-9145-5E49A79C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4999"/>
          </a:xfrm>
        </p:spPr>
        <p:txBody>
          <a:bodyPr/>
          <a:lstStyle/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98227-76C4-40EF-835B-9617670FDC9D}"/>
              </a:ext>
            </a:extLst>
          </p:cNvPr>
          <p:cNvSpPr txBox="1"/>
          <p:nvPr/>
        </p:nvSpPr>
        <p:spPr>
          <a:xfrm>
            <a:off x="8291745" y="6587230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1FC62-AB60-410D-BC3D-6EF0B526F092}"/>
              </a:ext>
            </a:extLst>
          </p:cNvPr>
          <p:cNvSpPr/>
          <p:nvPr/>
        </p:nvSpPr>
        <p:spPr>
          <a:xfrm>
            <a:off x="257452" y="3506681"/>
            <a:ext cx="11851690" cy="3193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0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4325868-C058-4789-8578-068374715A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4085" y="1376033"/>
          <a:ext cx="11825057" cy="53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11">
                  <a:extLst>
                    <a:ext uri="{9D8B030D-6E8A-4147-A177-3AD203B41FA5}">
                      <a16:colId xmlns:a16="http://schemas.microsoft.com/office/drawing/2014/main" val="1284721803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872504144"/>
                    </a:ext>
                  </a:extLst>
                </a:gridCol>
                <a:gridCol w="1249772">
                  <a:extLst>
                    <a:ext uri="{9D8B030D-6E8A-4147-A177-3AD203B41FA5}">
                      <a16:colId xmlns:a16="http://schemas.microsoft.com/office/drawing/2014/main" val="241918873"/>
                    </a:ext>
                  </a:extLst>
                </a:gridCol>
                <a:gridCol w="3480252">
                  <a:extLst>
                    <a:ext uri="{9D8B030D-6E8A-4147-A177-3AD203B41FA5}">
                      <a16:colId xmlns:a16="http://schemas.microsoft.com/office/drawing/2014/main" val="158576406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2102169688"/>
                    </a:ext>
                  </a:extLst>
                </a:gridCol>
              </a:tblGrid>
              <a:tr h="372498">
                <a:tc>
                  <a:txBody>
                    <a:bodyPr/>
                    <a:lstStyle/>
                    <a:p>
                      <a:r>
                        <a:rPr lang="fr-FR" dirty="0"/>
                        <a:t>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36077"/>
                  </a:ext>
                </a:extLst>
              </a:tr>
              <a:tr h="1755939">
                <a:tc>
                  <a:txBody>
                    <a:bodyPr/>
                    <a:lstStyle/>
                    <a:p>
                      <a:r>
                        <a:rPr lang="fr-FR" dirty="0"/>
                        <a:t>Fièvre rhumatismale aiguë (ARF)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arthrite, cardite,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1, 5, 6, 14,18, 24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oraux ou systémiques pour prévenir les infections récurrentes et traitement de soutien pour les atteintes articulaires, cardite et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5-51 pour 100 000 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90668"/>
                  </a:ext>
                </a:extLst>
              </a:tr>
              <a:tr h="1730786">
                <a:tc>
                  <a:txBody>
                    <a:bodyPr/>
                    <a:lstStyle/>
                    <a:p>
                      <a:r>
                        <a:rPr lang="fr-FR" dirty="0"/>
                        <a:t>Cardiopathie rhumatismale (RHD)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Essoufflement, régurgitation mitrale et/ou régurgitation mitrale et/ou aortique, sténose mitrale subséquente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en prophylaxie secondaire,</a:t>
                      </a:r>
                    </a:p>
                    <a:p>
                      <a:r>
                        <a:rPr lang="fr-FR" dirty="0"/>
                        <a:t>traitement médical de l'insuffisance cardiaque et traitement interventionnel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&gt;40 millions de cas prévalents</a:t>
                      </a:r>
                    </a:p>
                    <a:p>
                      <a:r>
                        <a:rPr lang="fr-FR" dirty="0"/>
                        <a:t>&gt;300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12849"/>
                  </a:ext>
                </a:extLst>
              </a:tr>
              <a:tr h="1458507">
                <a:tc>
                  <a:txBody>
                    <a:bodyPr/>
                    <a:lstStyle/>
                    <a:p>
                      <a:r>
                        <a:rPr lang="fr-FR" dirty="0"/>
                        <a:t>Glomérulonéphrite aiguë post-streptococcique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Œdème facial, hypertension, hématurie, déficit en complément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4a, 12, 49,55, 57,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 des symptômes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&gt;470 000 cas</a:t>
                      </a:r>
                    </a:p>
                    <a:p>
                      <a:r>
                        <a:rPr lang="fr-FR" dirty="0"/>
                        <a:t>5 000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4009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59799ED-4210-4020-9145-5E49A79C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4999"/>
          </a:xfrm>
        </p:spPr>
        <p:txBody>
          <a:bodyPr/>
          <a:lstStyle/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98227-76C4-40EF-835B-9617670FDC9D}"/>
              </a:ext>
            </a:extLst>
          </p:cNvPr>
          <p:cNvSpPr txBox="1"/>
          <p:nvPr/>
        </p:nvSpPr>
        <p:spPr>
          <a:xfrm>
            <a:off x="8291745" y="6569476"/>
            <a:ext cx="39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1FC62-AB60-410D-BC3D-6EF0B526F092}"/>
              </a:ext>
            </a:extLst>
          </p:cNvPr>
          <p:cNvSpPr/>
          <p:nvPr/>
        </p:nvSpPr>
        <p:spPr>
          <a:xfrm>
            <a:off x="257452" y="5237825"/>
            <a:ext cx="11851690" cy="146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5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4325868-C058-4789-8578-068374715A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4085" y="1376033"/>
          <a:ext cx="11825057" cy="532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011">
                  <a:extLst>
                    <a:ext uri="{9D8B030D-6E8A-4147-A177-3AD203B41FA5}">
                      <a16:colId xmlns:a16="http://schemas.microsoft.com/office/drawing/2014/main" val="1284721803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872504144"/>
                    </a:ext>
                  </a:extLst>
                </a:gridCol>
                <a:gridCol w="1249772">
                  <a:extLst>
                    <a:ext uri="{9D8B030D-6E8A-4147-A177-3AD203B41FA5}">
                      <a16:colId xmlns:a16="http://schemas.microsoft.com/office/drawing/2014/main" val="241918873"/>
                    </a:ext>
                  </a:extLst>
                </a:gridCol>
                <a:gridCol w="3480252">
                  <a:extLst>
                    <a:ext uri="{9D8B030D-6E8A-4147-A177-3AD203B41FA5}">
                      <a16:colId xmlns:a16="http://schemas.microsoft.com/office/drawing/2014/main" val="158576406"/>
                    </a:ext>
                  </a:extLst>
                </a:gridCol>
                <a:gridCol w="2365011">
                  <a:extLst>
                    <a:ext uri="{9D8B030D-6E8A-4147-A177-3AD203B41FA5}">
                      <a16:colId xmlns:a16="http://schemas.microsoft.com/office/drawing/2014/main" val="2102169688"/>
                    </a:ext>
                  </a:extLst>
                </a:gridCol>
              </a:tblGrid>
              <a:tr h="372498">
                <a:tc>
                  <a:txBody>
                    <a:bodyPr/>
                    <a:lstStyle/>
                    <a:p>
                      <a:r>
                        <a:rPr lang="fr-FR" dirty="0"/>
                        <a:t>Maladie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36077"/>
                  </a:ext>
                </a:extLst>
              </a:tr>
              <a:tr h="1755939">
                <a:tc>
                  <a:txBody>
                    <a:bodyPr/>
                    <a:lstStyle/>
                    <a:p>
                      <a:r>
                        <a:rPr lang="fr-FR" dirty="0"/>
                        <a:t>Fièvre rhumatismale aiguë (ARF)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arthrite, cardite,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1, 5, 6, 14,18, 24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oraux ou systémiques pour prévenir les infections récurrentes et traitement de soutien pour les atteintes articulaires, cardite et chorée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5-51 pour 100 000 habitants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90668"/>
                  </a:ext>
                </a:extLst>
              </a:tr>
              <a:tr h="1730786">
                <a:tc>
                  <a:txBody>
                    <a:bodyPr/>
                    <a:lstStyle/>
                    <a:p>
                      <a:r>
                        <a:rPr lang="fr-FR" dirty="0"/>
                        <a:t>Cardiopathie rhumatismale (RHD)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Essoufflement, régurgitation mitrale et/ou régurgitation mitrale et/ou aortique, sténose mitrale subséquente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 en prophylaxie secondaire,</a:t>
                      </a:r>
                    </a:p>
                    <a:p>
                      <a:r>
                        <a:rPr lang="fr-FR" dirty="0"/>
                        <a:t>traitement médical de l'insuffisance cardiaque et traitement interventionnel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&gt;40 millions de cas prévalents</a:t>
                      </a:r>
                    </a:p>
                    <a:p>
                      <a:r>
                        <a:rPr lang="fr-FR" dirty="0"/>
                        <a:t>&gt;300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12849"/>
                  </a:ext>
                </a:extLst>
              </a:tr>
              <a:tr h="1458507">
                <a:tc>
                  <a:txBody>
                    <a:bodyPr/>
                    <a:lstStyle/>
                    <a:p>
                      <a:r>
                        <a:rPr lang="fr-FR" dirty="0"/>
                        <a:t>Glomérulonéphrite aiguë post-streptococcique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Œdème facial, hypertension, hématurie, déficit en complément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 4a, 12, 49,55, 57,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 des symptômes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&gt;470 000 cas</a:t>
                      </a:r>
                    </a:p>
                    <a:p>
                      <a:r>
                        <a:rPr lang="fr-FR" dirty="0"/>
                        <a:t>5 000 décès par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4009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59799ED-4210-4020-9145-5E49A79C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4999"/>
          </a:xfrm>
        </p:spPr>
        <p:txBody>
          <a:bodyPr/>
          <a:lstStyle/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98227-76C4-40EF-835B-9617670FDC9D}"/>
              </a:ext>
            </a:extLst>
          </p:cNvPr>
          <p:cNvSpPr txBox="1"/>
          <p:nvPr/>
        </p:nvSpPr>
        <p:spPr>
          <a:xfrm>
            <a:off x="8291745" y="6587230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76270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4">
            <a:extLst>
              <a:ext uri="{FF2B5EF4-FFF2-40B4-BE49-F238E27FC236}">
                <a16:creationId xmlns:a16="http://schemas.microsoft.com/office/drawing/2014/main" id="{F5497AF3-7DAF-46C8-8906-0104965D66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0909" y="1062182"/>
          <a:ext cx="11487616" cy="578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47">
                  <a:extLst>
                    <a:ext uri="{9D8B030D-6E8A-4147-A177-3AD203B41FA5}">
                      <a16:colId xmlns:a16="http://schemas.microsoft.com/office/drawing/2014/main" val="3624374946"/>
                    </a:ext>
                  </a:extLst>
                </a:gridCol>
                <a:gridCol w="3433728">
                  <a:extLst>
                    <a:ext uri="{9D8B030D-6E8A-4147-A177-3AD203B41FA5}">
                      <a16:colId xmlns:a16="http://schemas.microsoft.com/office/drawing/2014/main" val="54081072"/>
                    </a:ext>
                  </a:extLst>
                </a:gridCol>
                <a:gridCol w="1321895">
                  <a:extLst>
                    <a:ext uri="{9D8B030D-6E8A-4147-A177-3AD203B41FA5}">
                      <a16:colId xmlns:a16="http://schemas.microsoft.com/office/drawing/2014/main" val="3571568360"/>
                    </a:ext>
                  </a:extLst>
                </a:gridCol>
                <a:gridCol w="2467990">
                  <a:extLst>
                    <a:ext uri="{9D8B030D-6E8A-4147-A177-3AD203B41FA5}">
                      <a16:colId xmlns:a16="http://schemas.microsoft.com/office/drawing/2014/main" val="3859865645"/>
                    </a:ext>
                  </a:extLst>
                </a:gridCol>
                <a:gridCol w="2127056">
                  <a:extLst>
                    <a:ext uri="{9D8B030D-6E8A-4147-A177-3AD203B41FA5}">
                      <a16:colId xmlns:a16="http://schemas.microsoft.com/office/drawing/2014/main" val="2515068456"/>
                    </a:ext>
                  </a:extLst>
                </a:gridCol>
              </a:tblGrid>
              <a:tr h="639726">
                <a:tc>
                  <a:txBody>
                    <a:bodyPr/>
                    <a:lstStyle/>
                    <a:p>
                      <a:r>
                        <a:rPr lang="fr-FR" dirty="0"/>
                        <a:t>Maladie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78205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Bactériémie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 élevée, nausée, vomissements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6, 12, 28ª, 53, 68, 81,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&gt;600000 cas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160000 morts par an (toutes </a:t>
                      </a:r>
                      <a:r>
                        <a:rPr lang="fr-FR" dirty="0" err="1"/>
                        <a:t>iSGA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75757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r>
                        <a:rPr lang="fr-FR" dirty="0" err="1"/>
                        <a:t>Dermohypodermite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Erythème, œdème chaud et douloureux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PO ou IV fonction de la sévérité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09760"/>
                  </a:ext>
                </a:extLst>
              </a:tr>
              <a:tr h="1212653">
                <a:tc>
                  <a:txBody>
                    <a:bodyPr/>
                    <a:lstStyle/>
                    <a:p>
                      <a:r>
                        <a:rPr lang="fr-FR" dirty="0"/>
                        <a:t>Fasciite nécrosante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malaise, érythème local, sueurs, myalgies, douleurs abdominales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28a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IV, débridement chirurgical +/-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23943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STSS </a:t>
                      </a:r>
                      <a:r>
                        <a:rPr lang="fr-FR" dirty="0" err="1"/>
                        <a:t>Streptococcal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Toxic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Shock</a:t>
                      </a:r>
                      <a:r>
                        <a:rPr lang="fr-FR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rash, hypotension, défaillance d’organe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Antibiotiques,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20459"/>
                  </a:ext>
                </a:extLst>
              </a:tr>
              <a:tr h="1460756">
                <a:tc>
                  <a:txBody>
                    <a:bodyPr/>
                    <a:lstStyle/>
                    <a:p>
                      <a:r>
                        <a:rPr lang="fr-FR" dirty="0"/>
                        <a:t>Sepsis puerpéral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frissons, douleur, écoulement vaginal purulent chez la femme enceinte ou en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4a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11, 12,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 28a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+/-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5375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4FC45A8-B053-42D6-BA96-F916AF98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8375" y="3163062"/>
            <a:ext cx="2372640" cy="13346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F1CABE5-EF03-4D2E-A20E-AF957B3E2B4B}"/>
              </a:ext>
            </a:extLst>
          </p:cNvPr>
          <p:cNvSpPr txBox="1">
            <a:spLocks/>
          </p:cNvSpPr>
          <p:nvPr/>
        </p:nvSpPr>
        <p:spPr>
          <a:xfrm>
            <a:off x="838200" y="-26634"/>
            <a:ext cx="10515600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1C940-A56E-4B90-8131-67534EA07A0A}"/>
              </a:ext>
            </a:extLst>
          </p:cNvPr>
          <p:cNvSpPr/>
          <p:nvPr/>
        </p:nvSpPr>
        <p:spPr>
          <a:xfrm>
            <a:off x="186430" y="2539014"/>
            <a:ext cx="11922712" cy="4307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230031-BDEC-4D65-8B90-7713B3614BD4}"/>
              </a:ext>
            </a:extLst>
          </p:cNvPr>
          <p:cNvSpPr txBox="1"/>
          <p:nvPr/>
        </p:nvSpPr>
        <p:spPr>
          <a:xfrm>
            <a:off x="8291745" y="6569476"/>
            <a:ext cx="39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210EF-691C-4A5F-B025-023942FD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2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28391983-E6E5-4A6A-9897-B9B52454B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597561"/>
              </p:ext>
            </p:extLst>
          </p:nvPr>
        </p:nvGraphicFramePr>
        <p:xfrm>
          <a:off x="230909" y="1062182"/>
          <a:ext cx="11487616" cy="578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47">
                  <a:extLst>
                    <a:ext uri="{9D8B030D-6E8A-4147-A177-3AD203B41FA5}">
                      <a16:colId xmlns:a16="http://schemas.microsoft.com/office/drawing/2014/main" val="3624374946"/>
                    </a:ext>
                  </a:extLst>
                </a:gridCol>
                <a:gridCol w="3433728">
                  <a:extLst>
                    <a:ext uri="{9D8B030D-6E8A-4147-A177-3AD203B41FA5}">
                      <a16:colId xmlns:a16="http://schemas.microsoft.com/office/drawing/2014/main" val="54081072"/>
                    </a:ext>
                  </a:extLst>
                </a:gridCol>
                <a:gridCol w="1321895">
                  <a:extLst>
                    <a:ext uri="{9D8B030D-6E8A-4147-A177-3AD203B41FA5}">
                      <a16:colId xmlns:a16="http://schemas.microsoft.com/office/drawing/2014/main" val="3571568360"/>
                    </a:ext>
                  </a:extLst>
                </a:gridCol>
                <a:gridCol w="2467990">
                  <a:extLst>
                    <a:ext uri="{9D8B030D-6E8A-4147-A177-3AD203B41FA5}">
                      <a16:colId xmlns:a16="http://schemas.microsoft.com/office/drawing/2014/main" val="3859865645"/>
                    </a:ext>
                  </a:extLst>
                </a:gridCol>
                <a:gridCol w="2127056">
                  <a:extLst>
                    <a:ext uri="{9D8B030D-6E8A-4147-A177-3AD203B41FA5}">
                      <a16:colId xmlns:a16="http://schemas.microsoft.com/office/drawing/2014/main" val="2515068456"/>
                    </a:ext>
                  </a:extLst>
                </a:gridCol>
              </a:tblGrid>
              <a:tr h="639726">
                <a:tc>
                  <a:txBody>
                    <a:bodyPr/>
                    <a:lstStyle/>
                    <a:p>
                      <a:r>
                        <a:rPr lang="fr-FR" dirty="0"/>
                        <a:t>Maladie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78205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Bactériémie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 élevée, nausée, vomissements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6, 12, 28ª, 53, 68, 81,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&gt;600000 cas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160000 morts par an (toutes </a:t>
                      </a:r>
                      <a:r>
                        <a:rPr lang="fr-FR" dirty="0" err="1"/>
                        <a:t>iSGA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75757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r>
                        <a:rPr lang="fr-FR" dirty="0" err="1"/>
                        <a:t>Dermohypodermite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Erythème, œdème chaud et douloureux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PO ou IV fonction de la sévérité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09760"/>
                  </a:ext>
                </a:extLst>
              </a:tr>
              <a:tr h="1212653">
                <a:tc>
                  <a:txBody>
                    <a:bodyPr/>
                    <a:lstStyle/>
                    <a:p>
                      <a:r>
                        <a:rPr lang="fr-FR" dirty="0"/>
                        <a:t>Fasciite nécrosante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malaise, érythème local, sueurs, myalgies, douleurs abdominales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28a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r>
                        <a:rPr lang="fr-FR" dirty="0"/>
                        <a:t> débridement chirurgical +/-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23943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STSS </a:t>
                      </a:r>
                      <a:r>
                        <a:rPr lang="fr-FR" dirty="0" err="1"/>
                        <a:t>Streptococcal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Toxic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Shock</a:t>
                      </a:r>
                      <a:r>
                        <a:rPr lang="fr-FR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rash, hypotension, défaillance d’organe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Antibiotiques,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20459"/>
                  </a:ext>
                </a:extLst>
              </a:tr>
              <a:tr h="1460756">
                <a:tc>
                  <a:txBody>
                    <a:bodyPr/>
                    <a:lstStyle/>
                    <a:p>
                      <a:r>
                        <a:rPr lang="fr-FR" dirty="0"/>
                        <a:t>Sepsis puerpéral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frissons, douleur, écoulement vaginal purulent chez la femme enceinte ou en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4a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11, 12,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 28a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+/-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5375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4FC45A8-B053-42D6-BA96-F916AF98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8375" y="3163062"/>
            <a:ext cx="2372640" cy="13346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F1CABE5-EF03-4D2E-A20E-AF957B3E2B4B}"/>
              </a:ext>
            </a:extLst>
          </p:cNvPr>
          <p:cNvSpPr txBox="1">
            <a:spLocks/>
          </p:cNvSpPr>
          <p:nvPr/>
        </p:nvSpPr>
        <p:spPr>
          <a:xfrm>
            <a:off x="838200" y="-26634"/>
            <a:ext cx="10515600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1C940-A56E-4B90-8131-67534EA07A0A}"/>
              </a:ext>
            </a:extLst>
          </p:cNvPr>
          <p:cNvSpPr/>
          <p:nvPr/>
        </p:nvSpPr>
        <p:spPr>
          <a:xfrm>
            <a:off x="186430" y="4474338"/>
            <a:ext cx="12082510" cy="237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72C858-9305-4913-BD07-E6A442EF820B}"/>
              </a:ext>
            </a:extLst>
          </p:cNvPr>
          <p:cNvSpPr txBox="1"/>
          <p:nvPr/>
        </p:nvSpPr>
        <p:spPr>
          <a:xfrm>
            <a:off x="8291745" y="6569476"/>
            <a:ext cx="39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46763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BB79992B-8993-4AB4-BA5D-4FF8994D2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979170"/>
              </p:ext>
            </p:extLst>
          </p:nvPr>
        </p:nvGraphicFramePr>
        <p:xfrm>
          <a:off x="230909" y="1062182"/>
          <a:ext cx="11487616" cy="578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47">
                  <a:extLst>
                    <a:ext uri="{9D8B030D-6E8A-4147-A177-3AD203B41FA5}">
                      <a16:colId xmlns:a16="http://schemas.microsoft.com/office/drawing/2014/main" val="3624374946"/>
                    </a:ext>
                  </a:extLst>
                </a:gridCol>
                <a:gridCol w="3433728">
                  <a:extLst>
                    <a:ext uri="{9D8B030D-6E8A-4147-A177-3AD203B41FA5}">
                      <a16:colId xmlns:a16="http://schemas.microsoft.com/office/drawing/2014/main" val="54081072"/>
                    </a:ext>
                  </a:extLst>
                </a:gridCol>
                <a:gridCol w="1321895">
                  <a:extLst>
                    <a:ext uri="{9D8B030D-6E8A-4147-A177-3AD203B41FA5}">
                      <a16:colId xmlns:a16="http://schemas.microsoft.com/office/drawing/2014/main" val="3571568360"/>
                    </a:ext>
                  </a:extLst>
                </a:gridCol>
                <a:gridCol w="2467990">
                  <a:extLst>
                    <a:ext uri="{9D8B030D-6E8A-4147-A177-3AD203B41FA5}">
                      <a16:colId xmlns:a16="http://schemas.microsoft.com/office/drawing/2014/main" val="3859865645"/>
                    </a:ext>
                  </a:extLst>
                </a:gridCol>
                <a:gridCol w="2127056">
                  <a:extLst>
                    <a:ext uri="{9D8B030D-6E8A-4147-A177-3AD203B41FA5}">
                      <a16:colId xmlns:a16="http://schemas.microsoft.com/office/drawing/2014/main" val="2515068456"/>
                    </a:ext>
                  </a:extLst>
                </a:gridCol>
              </a:tblGrid>
              <a:tr h="639726">
                <a:tc>
                  <a:txBody>
                    <a:bodyPr/>
                    <a:lstStyle/>
                    <a:p>
                      <a:r>
                        <a:rPr lang="fr-FR" dirty="0"/>
                        <a:t>Maladie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78205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Bactériémie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 élevée, nausée, vomissements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6, 12, 28ª, 53, 68, 81,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&gt;600000 cas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160000 morts par an (toutes </a:t>
                      </a:r>
                      <a:r>
                        <a:rPr lang="fr-FR" dirty="0" err="1"/>
                        <a:t>iSGA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75757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r>
                        <a:rPr lang="fr-FR" dirty="0" err="1"/>
                        <a:t>Dermohypodermite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Erythème, œdème chaud et douloureux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PO ou IV fonction de la sévérité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09760"/>
                  </a:ext>
                </a:extLst>
              </a:tr>
              <a:tr h="1212653">
                <a:tc>
                  <a:txBody>
                    <a:bodyPr/>
                    <a:lstStyle/>
                    <a:p>
                      <a:r>
                        <a:rPr lang="fr-FR" dirty="0"/>
                        <a:t>Fasciite nécrosante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malaise, érythème local, sueurs, myalgies, douleurs abdominales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28a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r>
                        <a:rPr lang="fr-FR" dirty="0"/>
                        <a:t> débridement chirurgical +/-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23943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STSS </a:t>
                      </a:r>
                      <a:r>
                        <a:rPr lang="fr-FR" dirty="0" err="1"/>
                        <a:t>Streptococcal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Toxic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Shock</a:t>
                      </a:r>
                      <a:r>
                        <a:rPr lang="fr-FR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rash, hypotension, défaillance d’organe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Antibiotiques,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20459"/>
                  </a:ext>
                </a:extLst>
              </a:tr>
              <a:tr h="1460756">
                <a:tc>
                  <a:txBody>
                    <a:bodyPr/>
                    <a:lstStyle/>
                    <a:p>
                      <a:r>
                        <a:rPr lang="fr-FR" dirty="0"/>
                        <a:t>Sepsis puerpéral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frissons, douleur, écoulement vaginal purulent chez la femme enceinte ou en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4a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11, 12,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 28a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+/-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5375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4FC45A8-B053-42D6-BA96-F916AF98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8375" y="3163062"/>
            <a:ext cx="2372640" cy="13346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F1CABE5-EF03-4D2E-A20E-AF957B3E2B4B}"/>
              </a:ext>
            </a:extLst>
          </p:cNvPr>
          <p:cNvSpPr txBox="1">
            <a:spLocks/>
          </p:cNvSpPr>
          <p:nvPr/>
        </p:nvSpPr>
        <p:spPr>
          <a:xfrm>
            <a:off x="838200" y="-26634"/>
            <a:ext cx="10515600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1C940-A56E-4B90-8131-67534EA07A0A}"/>
              </a:ext>
            </a:extLst>
          </p:cNvPr>
          <p:cNvSpPr/>
          <p:nvPr/>
        </p:nvSpPr>
        <p:spPr>
          <a:xfrm>
            <a:off x="186430" y="5379867"/>
            <a:ext cx="11922712" cy="1484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25FB8C-9DD1-4ACD-A7EB-4D862D4FBE97}"/>
              </a:ext>
            </a:extLst>
          </p:cNvPr>
          <p:cNvSpPr txBox="1"/>
          <p:nvPr/>
        </p:nvSpPr>
        <p:spPr>
          <a:xfrm>
            <a:off x="8291745" y="6569476"/>
            <a:ext cx="39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01298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39B520E-59B0-452C-8A9B-F0F0C4F69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17667"/>
              </p:ext>
            </p:extLst>
          </p:nvPr>
        </p:nvGraphicFramePr>
        <p:xfrm>
          <a:off x="230909" y="1062182"/>
          <a:ext cx="11487616" cy="578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47">
                  <a:extLst>
                    <a:ext uri="{9D8B030D-6E8A-4147-A177-3AD203B41FA5}">
                      <a16:colId xmlns:a16="http://schemas.microsoft.com/office/drawing/2014/main" val="3624374946"/>
                    </a:ext>
                  </a:extLst>
                </a:gridCol>
                <a:gridCol w="3433728">
                  <a:extLst>
                    <a:ext uri="{9D8B030D-6E8A-4147-A177-3AD203B41FA5}">
                      <a16:colId xmlns:a16="http://schemas.microsoft.com/office/drawing/2014/main" val="54081072"/>
                    </a:ext>
                  </a:extLst>
                </a:gridCol>
                <a:gridCol w="1321895">
                  <a:extLst>
                    <a:ext uri="{9D8B030D-6E8A-4147-A177-3AD203B41FA5}">
                      <a16:colId xmlns:a16="http://schemas.microsoft.com/office/drawing/2014/main" val="3571568360"/>
                    </a:ext>
                  </a:extLst>
                </a:gridCol>
                <a:gridCol w="2467990">
                  <a:extLst>
                    <a:ext uri="{9D8B030D-6E8A-4147-A177-3AD203B41FA5}">
                      <a16:colId xmlns:a16="http://schemas.microsoft.com/office/drawing/2014/main" val="3859865645"/>
                    </a:ext>
                  </a:extLst>
                </a:gridCol>
                <a:gridCol w="2127056">
                  <a:extLst>
                    <a:ext uri="{9D8B030D-6E8A-4147-A177-3AD203B41FA5}">
                      <a16:colId xmlns:a16="http://schemas.microsoft.com/office/drawing/2014/main" val="2515068456"/>
                    </a:ext>
                  </a:extLst>
                </a:gridCol>
              </a:tblGrid>
              <a:tr h="639726">
                <a:tc>
                  <a:txBody>
                    <a:bodyPr/>
                    <a:lstStyle/>
                    <a:p>
                      <a:r>
                        <a:rPr lang="fr-FR" dirty="0"/>
                        <a:t>Maladie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Symptômes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Type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Estimation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78205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Bactériémie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 élevée, nausée, vomissements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6, 12, 28ª, 53, 68, 81, 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&gt;600000 cas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dirty="0"/>
                        <a:t>160000 morts par an (toutes </a:t>
                      </a:r>
                      <a:r>
                        <a:rPr lang="fr-FR" dirty="0" err="1"/>
                        <a:t>iSGA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775757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r>
                        <a:rPr lang="fr-FR" dirty="0" err="1"/>
                        <a:t>Dermohypodermite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Erythème, œdème chaud et douloureux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PO ou IV fonction de la sévérité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09760"/>
                  </a:ext>
                </a:extLst>
              </a:tr>
              <a:tr h="1212653">
                <a:tc>
                  <a:txBody>
                    <a:bodyPr/>
                    <a:lstStyle/>
                    <a:p>
                      <a:r>
                        <a:rPr lang="fr-FR" dirty="0"/>
                        <a:t>Fasciite nécrosante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malaise, érythème local, sueurs, myalgies, douleurs abdominales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3, 28a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  <a:p>
                      <a:r>
                        <a:rPr lang="fr-FR" dirty="0"/>
                        <a:t>débridement chirurgical +/- amputation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23943"/>
                  </a:ext>
                </a:extLst>
              </a:tr>
              <a:tr h="913894">
                <a:tc>
                  <a:txBody>
                    <a:bodyPr/>
                    <a:lstStyle/>
                    <a:p>
                      <a:r>
                        <a:rPr lang="fr-FR" dirty="0"/>
                        <a:t>STSS </a:t>
                      </a:r>
                      <a:r>
                        <a:rPr lang="fr-FR" dirty="0" err="1"/>
                        <a:t>Streptococcal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Toxic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Shock</a:t>
                      </a:r>
                      <a:r>
                        <a:rPr lang="fr-FR" dirty="0"/>
                        <a:t>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rash, hypotension, défaillance d’organe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Antibiotiques, </a:t>
                      </a:r>
                      <a:r>
                        <a:rPr lang="fr-FR" dirty="0" err="1"/>
                        <a:t>IgIV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820459"/>
                  </a:ext>
                </a:extLst>
              </a:tr>
              <a:tr h="1460756">
                <a:tc>
                  <a:txBody>
                    <a:bodyPr/>
                    <a:lstStyle/>
                    <a:p>
                      <a:r>
                        <a:rPr lang="fr-FR" dirty="0"/>
                        <a:t>Sepsis puerpéral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Fièvre, frissons, douleur, écoulement vaginal purulent chez la femme enceinte ou en post-partum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 4a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11, 12,</a:t>
                      </a:r>
                      <a:br>
                        <a:rPr lang="pt-BR" dirty="0"/>
                      </a:b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 28a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Antibiotiques IV +/-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653759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4FC45A8-B053-42D6-BA96-F916AF98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8375" y="3163062"/>
            <a:ext cx="2372640" cy="13346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F1CABE5-EF03-4D2E-A20E-AF957B3E2B4B}"/>
              </a:ext>
            </a:extLst>
          </p:cNvPr>
          <p:cNvSpPr txBox="1">
            <a:spLocks/>
          </p:cNvSpPr>
          <p:nvPr/>
        </p:nvSpPr>
        <p:spPr>
          <a:xfrm>
            <a:off x="838200" y="-26634"/>
            <a:ext cx="10515600" cy="1305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Strepto</a:t>
            </a:r>
            <a:r>
              <a:rPr lang="fr-FR" dirty="0"/>
              <a:t> A: ce qu’on savait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6B05B1-7D1A-47C2-97E1-E21B5AEBE933}"/>
              </a:ext>
            </a:extLst>
          </p:cNvPr>
          <p:cNvSpPr txBox="1"/>
          <p:nvPr/>
        </p:nvSpPr>
        <p:spPr>
          <a:xfrm>
            <a:off x="8291745" y="6569476"/>
            <a:ext cx="397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241300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7B6B5-AB2D-4845-B6CB-2BD88F5B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4043C-77A2-4634-B182-E6149491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Aucun conflit d’intérêt avec le sujet traité</a:t>
            </a:r>
          </a:p>
        </p:txBody>
      </p:sp>
    </p:spTree>
    <p:extLst>
      <p:ext uri="{BB962C8B-B14F-4D97-AF65-F5344CB8AC3E}">
        <p14:creationId xmlns:p14="http://schemas.microsoft.com/office/powerpoint/2010/main" val="136512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27957-44F5-4562-88E9-A190FCEB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3" y="10016"/>
            <a:ext cx="10515600" cy="1325563"/>
          </a:xfrm>
        </p:spPr>
        <p:txBody>
          <a:bodyPr/>
          <a:lstStyle/>
          <a:p>
            <a:r>
              <a:rPr lang="fr-FR" dirty="0"/>
              <a:t>IISGA: Physiopathologie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63476-F8CB-4A85-B373-878150E1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75B70-D923-416A-9223-52283ADCF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68" y="958788"/>
            <a:ext cx="8152665" cy="59463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F39AD83-FB9C-47D4-AF16-482800F392E0}"/>
              </a:ext>
            </a:extLst>
          </p:cNvPr>
          <p:cNvSpPr txBox="1"/>
          <p:nvPr/>
        </p:nvSpPr>
        <p:spPr>
          <a:xfrm>
            <a:off x="8194088" y="6542843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372421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44425-38CA-4B95-8015-57D3512B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11D2F-8275-459A-AE84-3DE63B2A1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76AE51-A636-44A0-88E6-58F573D4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CD93E7-B049-48C4-9B7C-01F3D9176555}"/>
              </a:ext>
            </a:extLst>
          </p:cNvPr>
          <p:cNvSpPr/>
          <p:nvPr/>
        </p:nvSpPr>
        <p:spPr>
          <a:xfrm>
            <a:off x="88767" y="3391270"/>
            <a:ext cx="3601845" cy="3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mucosal-associated</a:t>
            </a:r>
            <a:r>
              <a:rPr lang="fr-FR" dirty="0"/>
              <a:t> invariant T </a:t>
            </a:r>
            <a:r>
              <a:rPr lang="fr-FR" dirty="0" err="1"/>
              <a:t>cells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26C935-D8B4-44E1-AA97-1737F92A8AE9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98234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65F9EB-1D06-4CC9-8BC9-F63CC7D4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14" y="0"/>
            <a:ext cx="77449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0A0C4-6038-4D24-9D80-352B5CE6AB82}"/>
              </a:ext>
            </a:extLst>
          </p:cNvPr>
          <p:cNvSpPr/>
          <p:nvPr/>
        </p:nvSpPr>
        <p:spPr>
          <a:xfrm>
            <a:off x="4385577" y="6495322"/>
            <a:ext cx="7803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/>
              <a:t>Jespersen MG et al. 2020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2533118-4351-4823-8352-C238687BCFED}"/>
              </a:ext>
            </a:extLst>
          </p:cNvPr>
          <p:cNvSpPr txBox="1">
            <a:spLocks/>
          </p:cNvSpPr>
          <p:nvPr/>
        </p:nvSpPr>
        <p:spPr>
          <a:xfrm>
            <a:off x="-9236" y="10016"/>
            <a:ext cx="10546289" cy="136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IISGA: </a:t>
            </a:r>
          </a:p>
          <a:p>
            <a:r>
              <a:rPr lang="fr-FR" sz="4000" dirty="0"/>
              <a:t>Géolocalisation</a:t>
            </a:r>
          </a:p>
        </p:txBody>
      </p:sp>
    </p:spTree>
    <p:extLst>
      <p:ext uri="{BB962C8B-B14F-4D97-AF65-F5344CB8AC3E}">
        <p14:creationId xmlns:p14="http://schemas.microsoft.com/office/powerpoint/2010/main" val="117496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ACD00A-102B-4399-85F4-9C0C90AE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528637"/>
            <a:ext cx="8181975" cy="5800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BD7AA0-599E-4A9D-9F8D-4CE3AB87E245}"/>
              </a:ext>
            </a:extLst>
          </p:cNvPr>
          <p:cNvSpPr/>
          <p:nvPr/>
        </p:nvSpPr>
        <p:spPr>
          <a:xfrm>
            <a:off x="4385577" y="6495322"/>
            <a:ext cx="7803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/>
              <a:t>Jespersen MG et al. 2020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009C7F2-D78D-4CEC-8487-7E972D055368}"/>
              </a:ext>
            </a:extLst>
          </p:cNvPr>
          <p:cNvSpPr txBox="1">
            <a:spLocks/>
          </p:cNvSpPr>
          <p:nvPr/>
        </p:nvSpPr>
        <p:spPr>
          <a:xfrm>
            <a:off x="-9236" y="10016"/>
            <a:ext cx="10546289" cy="1366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IISGA: </a:t>
            </a:r>
          </a:p>
          <a:p>
            <a:r>
              <a:rPr lang="fr-FR" sz="4000" dirty="0"/>
              <a:t>Géolocalisation</a:t>
            </a:r>
          </a:p>
        </p:txBody>
      </p:sp>
    </p:spTree>
    <p:extLst>
      <p:ext uri="{BB962C8B-B14F-4D97-AF65-F5344CB8AC3E}">
        <p14:creationId xmlns:p14="http://schemas.microsoft.com/office/powerpoint/2010/main" val="415170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95D10-25D0-4394-89BA-0826EC15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B83341-B669-4BDA-AE89-852E8881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863739"/>
            <a:ext cx="8324850" cy="56478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66F9B7-BD0C-4FD8-8B06-C70DB0729A5B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176B3D2-869A-46E8-B1A7-0426CF1E4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3122" y="-175488"/>
            <a:ext cx="10531763" cy="133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IISGA: </a:t>
            </a:r>
            <a:br>
              <a:rPr lang="fr-FR" sz="4000" dirty="0"/>
            </a:br>
            <a:r>
              <a:rPr lang="fr-FR" sz="4000" dirty="0"/>
              <a:t>Antibiorésistance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18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297BE-21D6-476A-83F4-55704F47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Invasives à SGA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3DA16A-5A0F-41EB-9CEF-4ABD424D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73" y="1442124"/>
            <a:ext cx="9229919" cy="53368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509E20-AD3E-4D87-A7EE-D93BFD53A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67" y="-71022"/>
            <a:ext cx="2984633" cy="25123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6E9A7E-3C58-49F5-A1D6-7BE4C1D07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64" y="4270237"/>
            <a:ext cx="3012567" cy="23623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30C8C2-C049-4C97-B2C6-ACF56D401602}"/>
              </a:ext>
            </a:extLst>
          </p:cNvPr>
          <p:cNvSpPr txBox="1"/>
          <p:nvPr/>
        </p:nvSpPr>
        <p:spPr>
          <a:xfrm flipH="1">
            <a:off x="400825" y="3677578"/>
            <a:ext cx="27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Réseau Pari</a:t>
            </a:r>
          </a:p>
        </p:txBody>
      </p:sp>
    </p:spTree>
    <p:extLst>
      <p:ext uri="{BB962C8B-B14F-4D97-AF65-F5344CB8AC3E}">
        <p14:creationId xmlns:p14="http://schemas.microsoft.com/office/powerpoint/2010/main" val="118675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5A7F6-323A-9856-B079-07720E0B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Définition IISGA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2E813C-C35A-CD8B-CBA9-362CB09F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5672"/>
            <a:ext cx="9720071" cy="4928259"/>
          </a:xfrm>
        </p:spPr>
        <p:txBody>
          <a:bodyPr>
            <a:normAutofit fontScale="92500" lnSpcReduction="10000"/>
          </a:bodyPr>
          <a:lstStyle/>
          <a:p>
            <a:r>
              <a:rPr lang="fr-FR" b="1" i="1" dirty="0"/>
              <a:t>Définition proposée par le GPIP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Infection cutanée nécrosante (induration extensive + douleurs intenses)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Pleuro-pneumopathie d’aggravation rapide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Instabilité hémodynamique + érythrodermie*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Infection profonde (ostéoarticulaire notamment) + instabilité </a:t>
            </a:r>
            <a:r>
              <a:rPr lang="fr-FR" dirty="0" err="1"/>
              <a:t>hémod</a:t>
            </a:r>
            <a:r>
              <a:rPr lang="fr-FR" dirty="0"/>
              <a:t>. et/ou érythrodermie*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Infection cervicale profonde + instabilité hémodynamique et/ou érythrodermie*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Otite compliquée + instabilité hémodynamique et/ou érythrodermie*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Laryngite grave, résistant au traitement par aérosols d’adrénaline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Épiglottite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Méningite, empyème cérébral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 ACR inopiné</a:t>
            </a:r>
          </a:p>
          <a:p>
            <a:pPr marL="0" indent="0">
              <a:buNone/>
            </a:pPr>
            <a:r>
              <a:rPr lang="fr-FR" sz="16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*érythrodermie souvent discrète voire absente en cas de choc intense</a:t>
            </a:r>
            <a:endParaRPr lang="fr-FR" sz="1600" i="1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AFB2BA-0B45-4B9B-A86F-CC1C50F3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23152"/>
            <a:ext cx="2005891" cy="1167987"/>
          </a:xfrm>
          <a:prstGeom prst="rect">
            <a:avLst/>
          </a:prstGeom>
        </p:spPr>
      </p:pic>
      <p:pic>
        <p:nvPicPr>
          <p:cNvPr id="5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76D78051-C749-4E7E-8F41-A3246B9DA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" y="5822787"/>
            <a:ext cx="1170108" cy="10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64762B-AFC4-4123-9BCB-EC0870C64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44A36B-E966-4A07-A8C2-FCDBC1070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7BFA037E-A7F7-451A-8C24-04B8C7E5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51" y="5702392"/>
            <a:ext cx="1327258" cy="11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D5956C-1D5D-F960-3050-B2886BC0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2867"/>
          </a:xfrm>
        </p:spPr>
        <p:txBody>
          <a:bodyPr/>
          <a:lstStyle/>
          <a:p>
            <a:pPr algn="ctr"/>
            <a:r>
              <a:rPr lang="fr-FR" dirty="0"/>
              <a:t>Etude </a:t>
            </a:r>
            <a:r>
              <a:rPr lang="fr-FR" b="1" i="1" dirty="0"/>
              <a:t>ISAI</a:t>
            </a:r>
            <a:r>
              <a:rPr lang="fr-FR" i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C6197-0951-C9C5-EB24-B65E55A4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6248"/>
            <a:ext cx="9720071" cy="49214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dirty="0"/>
              <a:t>Observatoire national des Infections Invasives à Streptocoque du groupe A Chez les enfants de (0 à 18 ans) en France Etude « ISAI » (Invasive Group A </a:t>
            </a:r>
            <a:r>
              <a:rPr lang="fr-FR" dirty="0" err="1"/>
              <a:t>Streptococcal</a:t>
            </a:r>
            <a:r>
              <a:rPr lang="fr-FR" dirty="0"/>
              <a:t> Infection) </a:t>
            </a:r>
          </a:p>
          <a:p>
            <a:r>
              <a:rPr lang="fr-FR" b="1" dirty="0"/>
              <a:t>Etude soutenue par:</a:t>
            </a:r>
          </a:p>
          <a:p>
            <a:pPr>
              <a:buFontTx/>
              <a:buChar char="-"/>
            </a:pPr>
            <a:r>
              <a:rPr lang="fr-FR" dirty="0"/>
              <a:t>GPIP : Groupe de Pathologies Infectieuses Pédiatriques, membre de la Société Française de Pédiatrie</a:t>
            </a:r>
          </a:p>
          <a:p>
            <a:pPr>
              <a:buFontTx/>
              <a:buChar char="-"/>
            </a:pPr>
            <a:r>
              <a:rPr lang="fr-FR" dirty="0"/>
              <a:t>ACTIV : Association Clinique et Thérapeutique du Val de Marne</a:t>
            </a:r>
          </a:p>
          <a:p>
            <a:pPr>
              <a:buFontTx/>
              <a:buChar char="-"/>
            </a:pPr>
            <a:r>
              <a:rPr lang="fr-FR" dirty="0"/>
              <a:t>GFRUP : Groupe Francophone de Réanimation et d'Urgences Pédiatrique </a:t>
            </a:r>
          </a:p>
          <a:p>
            <a:pPr>
              <a:buFontTx/>
              <a:buChar char="-"/>
            </a:pPr>
            <a:r>
              <a:rPr lang="fr-FR" dirty="0"/>
              <a:t>CNR </a:t>
            </a:r>
            <a:r>
              <a:rPr lang="fr-FR" dirty="0" err="1"/>
              <a:t>Strep</a:t>
            </a:r>
            <a:r>
              <a:rPr lang="fr-FR" dirty="0"/>
              <a:t> : Centre National de Référence des Streptocoques</a:t>
            </a:r>
          </a:p>
          <a:p>
            <a:pPr>
              <a:buFontTx/>
              <a:buChar char="-"/>
            </a:pPr>
            <a:r>
              <a:rPr lang="fr-FR" dirty="0"/>
              <a:t>DRCI CHIC </a:t>
            </a:r>
          </a:p>
          <a:p>
            <a:r>
              <a:rPr lang="fr-FR" b="1" dirty="0"/>
              <a:t>Objectif principal </a:t>
            </a:r>
            <a:r>
              <a:rPr lang="fr-FR" dirty="0"/>
              <a:t>:Evaluer le nombre de cas et décrire les caractéristiques cliniques, biologiques et microbiologiques des cas d’infections invasives et sévères dues au Streptococcus pyogenes </a:t>
            </a:r>
          </a:p>
          <a:p>
            <a:r>
              <a:rPr lang="fr-FR" b="1" dirty="0"/>
              <a:t>Objectifs secondaires :</a:t>
            </a:r>
          </a:p>
          <a:p>
            <a:pPr>
              <a:buFontTx/>
              <a:buChar char="-"/>
            </a:pPr>
            <a:r>
              <a:rPr lang="fr-FR" dirty="0"/>
              <a:t>Identifier les facteurs de risque d’infections graves</a:t>
            </a:r>
          </a:p>
          <a:p>
            <a:pPr>
              <a:buFontTx/>
              <a:buChar char="-"/>
            </a:pPr>
            <a:r>
              <a:rPr lang="fr-FR" dirty="0"/>
              <a:t>Identifier les signes prédictifs de cas graves d'enfants infectés</a:t>
            </a:r>
          </a:p>
          <a:p>
            <a:pPr>
              <a:buFontTx/>
              <a:buChar char="-"/>
            </a:pPr>
            <a:r>
              <a:rPr lang="fr-FR" dirty="0"/>
              <a:t>Décrire les complications éventuelles et l’évolution à court terme</a:t>
            </a:r>
          </a:p>
          <a:p>
            <a:pPr>
              <a:buFontTx/>
              <a:buChar char="-"/>
            </a:pPr>
            <a:r>
              <a:rPr lang="fr-FR" dirty="0"/>
              <a:t>Décrire les thérapeutiques entreprises et la prise en charge à court terme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790EB3-7B7D-4E53-AAC3-2E32D3999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0EBA64-80E0-4F04-BEC6-E86079537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6AF3F1-29EE-451A-B27C-453955BA1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4AC11A-BAB6-4B73-B1DD-32CCE7544614}"/>
              </a:ext>
            </a:extLst>
          </p:cNvPr>
          <p:cNvSpPr/>
          <p:nvPr/>
        </p:nvSpPr>
        <p:spPr>
          <a:xfrm>
            <a:off x="1024128" y="4400550"/>
            <a:ext cx="9720072" cy="2257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15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7BFA037E-A7F7-451A-8C24-04B8C7E5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51" y="5702392"/>
            <a:ext cx="1327258" cy="11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D5956C-1D5D-F960-3050-B2886BC0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2867"/>
          </a:xfrm>
        </p:spPr>
        <p:txBody>
          <a:bodyPr/>
          <a:lstStyle/>
          <a:p>
            <a:pPr algn="ctr"/>
            <a:r>
              <a:rPr lang="fr-FR" dirty="0"/>
              <a:t>Etude </a:t>
            </a:r>
            <a:r>
              <a:rPr lang="fr-FR" b="1" i="1" dirty="0"/>
              <a:t>ISAI</a:t>
            </a:r>
            <a:r>
              <a:rPr lang="fr-FR" i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C6197-0951-C9C5-EB24-B65E55A4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6248"/>
            <a:ext cx="9720071" cy="49214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dirty="0"/>
              <a:t>Observatoire national des Infections Invasives à Streptocoque du groupe A Chez les enfants de (0 à 18 ans) en France Etude « ISAI » (Invasive Group A </a:t>
            </a:r>
            <a:r>
              <a:rPr lang="fr-FR" dirty="0" err="1"/>
              <a:t>Streptococcal</a:t>
            </a:r>
            <a:r>
              <a:rPr lang="fr-FR" dirty="0"/>
              <a:t> Infection) </a:t>
            </a:r>
          </a:p>
          <a:p>
            <a:r>
              <a:rPr lang="fr-FR" b="1" dirty="0"/>
              <a:t>Etude soutenue par:</a:t>
            </a:r>
          </a:p>
          <a:p>
            <a:pPr>
              <a:buFontTx/>
              <a:buChar char="-"/>
            </a:pPr>
            <a:r>
              <a:rPr lang="fr-FR" dirty="0"/>
              <a:t>GPIP : Groupe de Pathologies Infectieuses Pédiatriques, membre de la Société Française de Pédiatrie</a:t>
            </a:r>
          </a:p>
          <a:p>
            <a:pPr>
              <a:buFontTx/>
              <a:buChar char="-"/>
            </a:pPr>
            <a:r>
              <a:rPr lang="fr-FR" dirty="0"/>
              <a:t>ACTIV : Association Clinique et Thérapeutique du Val de Marne</a:t>
            </a:r>
          </a:p>
          <a:p>
            <a:pPr>
              <a:buFontTx/>
              <a:buChar char="-"/>
            </a:pPr>
            <a:r>
              <a:rPr lang="fr-FR" dirty="0"/>
              <a:t>GFRUP : Groupe Francophone de Réanimation et d'Urgences Pédiatrique </a:t>
            </a:r>
          </a:p>
          <a:p>
            <a:pPr>
              <a:buFontTx/>
              <a:buChar char="-"/>
            </a:pPr>
            <a:r>
              <a:rPr lang="fr-FR" dirty="0"/>
              <a:t>CNR </a:t>
            </a:r>
            <a:r>
              <a:rPr lang="fr-FR" dirty="0" err="1"/>
              <a:t>Strep</a:t>
            </a:r>
            <a:r>
              <a:rPr lang="fr-FR" dirty="0"/>
              <a:t> : Centre National de Référence des Streptocoques</a:t>
            </a:r>
          </a:p>
          <a:p>
            <a:pPr>
              <a:buFontTx/>
              <a:buChar char="-"/>
            </a:pPr>
            <a:r>
              <a:rPr lang="fr-FR" dirty="0"/>
              <a:t>DRCI CHIC </a:t>
            </a:r>
          </a:p>
          <a:p>
            <a:r>
              <a:rPr lang="fr-FR" b="1" dirty="0"/>
              <a:t>Objectif principal </a:t>
            </a:r>
            <a:r>
              <a:rPr lang="fr-FR" dirty="0"/>
              <a:t>:Evaluer le nombre de cas et décrire les caractéristiques cliniques, biologiques et microbiologiques des cas d’infections invasives et sévères dues au Streptococcus pyogenes </a:t>
            </a:r>
          </a:p>
          <a:p>
            <a:r>
              <a:rPr lang="fr-FR" b="1" dirty="0"/>
              <a:t>Objectifs secondaires :</a:t>
            </a:r>
          </a:p>
          <a:p>
            <a:pPr>
              <a:buFontTx/>
              <a:buChar char="-"/>
            </a:pPr>
            <a:r>
              <a:rPr lang="fr-FR" dirty="0"/>
              <a:t>Identifier les facteurs de risque d’infections graves</a:t>
            </a:r>
          </a:p>
          <a:p>
            <a:pPr>
              <a:buFontTx/>
              <a:buChar char="-"/>
            </a:pPr>
            <a:r>
              <a:rPr lang="fr-FR" dirty="0"/>
              <a:t>Identifier les signes prédictifs de cas graves d'enfants infectés</a:t>
            </a:r>
          </a:p>
          <a:p>
            <a:pPr>
              <a:buFontTx/>
              <a:buChar char="-"/>
            </a:pPr>
            <a:r>
              <a:rPr lang="fr-FR" dirty="0"/>
              <a:t>Décrire les complications éventuelles et l’évolution à court terme</a:t>
            </a:r>
          </a:p>
          <a:p>
            <a:pPr>
              <a:buFontTx/>
              <a:buChar char="-"/>
            </a:pPr>
            <a:r>
              <a:rPr lang="fr-FR" dirty="0"/>
              <a:t>Décrire les thérapeutiques entreprises et la prise en charge à court terme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790EB3-7B7D-4E53-AAC3-2E32D3999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0EBA64-80E0-4F04-BEC6-E86079537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6AF3F1-29EE-451A-B27C-453955BA1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3EB130-C894-4C07-B5BF-4C79FE66AD04}"/>
              </a:ext>
            </a:extLst>
          </p:cNvPr>
          <p:cNvSpPr/>
          <p:nvPr/>
        </p:nvSpPr>
        <p:spPr>
          <a:xfrm>
            <a:off x="1024128" y="4933950"/>
            <a:ext cx="9720072" cy="172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211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7BFA037E-A7F7-451A-8C24-04B8C7E5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51" y="5702392"/>
            <a:ext cx="1327258" cy="11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D5956C-1D5D-F960-3050-B2886BC0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2867"/>
          </a:xfrm>
        </p:spPr>
        <p:txBody>
          <a:bodyPr/>
          <a:lstStyle/>
          <a:p>
            <a:pPr algn="ctr"/>
            <a:r>
              <a:rPr lang="fr-FR" dirty="0"/>
              <a:t>Etude </a:t>
            </a:r>
            <a:r>
              <a:rPr lang="fr-FR" b="1" i="1" dirty="0"/>
              <a:t>ISAI</a:t>
            </a:r>
            <a:r>
              <a:rPr lang="fr-FR" i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7C6197-0951-C9C5-EB24-B65E55A4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6248"/>
            <a:ext cx="9720071" cy="49214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dirty="0"/>
              <a:t>Observatoire national des Infections Invasives à Streptocoque du groupe A Chez les enfants de (0 à 18 ans) en France Etude « ISAI » (Invasive Group A </a:t>
            </a:r>
            <a:r>
              <a:rPr lang="fr-FR" dirty="0" err="1"/>
              <a:t>Streptococcal</a:t>
            </a:r>
            <a:r>
              <a:rPr lang="fr-FR" dirty="0"/>
              <a:t> Infection) </a:t>
            </a:r>
          </a:p>
          <a:p>
            <a:r>
              <a:rPr lang="fr-FR" b="1" dirty="0"/>
              <a:t>Etude soutenue par:</a:t>
            </a:r>
          </a:p>
          <a:p>
            <a:pPr>
              <a:buFontTx/>
              <a:buChar char="-"/>
            </a:pPr>
            <a:r>
              <a:rPr lang="fr-FR" dirty="0"/>
              <a:t>GPIP : Groupe de Pathologies Infectieuses Pédiatriques, membre de la Société Française de Pédiatrie</a:t>
            </a:r>
          </a:p>
          <a:p>
            <a:pPr>
              <a:buFontTx/>
              <a:buChar char="-"/>
            </a:pPr>
            <a:r>
              <a:rPr lang="fr-FR" dirty="0"/>
              <a:t>ACTIV : Association Clinique et Thérapeutique du Val de Marne</a:t>
            </a:r>
          </a:p>
          <a:p>
            <a:pPr>
              <a:buFontTx/>
              <a:buChar char="-"/>
            </a:pPr>
            <a:r>
              <a:rPr lang="fr-FR" dirty="0"/>
              <a:t>GFRUP : Groupe Francophone de Réanimation et d'Urgences Pédiatrique </a:t>
            </a:r>
          </a:p>
          <a:p>
            <a:pPr>
              <a:buFontTx/>
              <a:buChar char="-"/>
            </a:pPr>
            <a:r>
              <a:rPr lang="fr-FR" dirty="0"/>
              <a:t>CNR </a:t>
            </a:r>
            <a:r>
              <a:rPr lang="fr-FR" dirty="0" err="1"/>
              <a:t>Strep</a:t>
            </a:r>
            <a:r>
              <a:rPr lang="fr-FR" dirty="0"/>
              <a:t> : Centre National de Référence des Streptocoques</a:t>
            </a:r>
          </a:p>
          <a:p>
            <a:pPr>
              <a:buFontTx/>
              <a:buChar char="-"/>
            </a:pPr>
            <a:r>
              <a:rPr lang="fr-FR" dirty="0"/>
              <a:t>DRCI CHIC </a:t>
            </a:r>
          </a:p>
          <a:p>
            <a:r>
              <a:rPr lang="fr-FR" b="1" dirty="0"/>
              <a:t>Objectif principal </a:t>
            </a:r>
            <a:r>
              <a:rPr lang="fr-FR" dirty="0"/>
              <a:t>:Evaluer le nombre de cas et décrire les caractéristiques cliniques, biologiques et microbiologiques des cas d’infections invasives et sévères dues au Streptococcus pyogenes </a:t>
            </a:r>
          </a:p>
          <a:p>
            <a:r>
              <a:rPr lang="fr-FR" b="1" dirty="0"/>
              <a:t>Objectifs secondaires :</a:t>
            </a:r>
          </a:p>
          <a:p>
            <a:pPr>
              <a:buFontTx/>
              <a:buChar char="-"/>
            </a:pPr>
            <a:r>
              <a:rPr lang="fr-FR" dirty="0"/>
              <a:t>Identifier les facteurs de risque d’infections graves</a:t>
            </a:r>
          </a:p>
          <a:p>
            <a:pPr>
              <a:buFontTx/>
              <a:buChar char="-"/>
            </a:pPr>
            <a:r>
              <a:rPr lang="fr-FR" dirty="0"/>
              <a:t>Identifier les signes prédictifs de cas graves d'enfants infectés</a:t>
            </a:r>
          </a:p>
          <a:p>
            <a:pPr>
              <a:buFontTx/>
              <a:buChar char="-"/>
            </a:pPr>
            <a:r>
              <a:rPr lang="fr-FR" dirty="0"/>
              <a:t>Décrire les complications éventuelles et l’évolution à court terme</a:t>
            </a:r>
          </a:p>
          <a:p>
            <a:pPr>
              <a:buFontTx/>
              <a:buChar char="-"/>
            </a:pPr>
            <a:r>
              <a:rPr lang="fr-FR" dirty="0"/>
              <a:t>Décrire les thérapeutiques entreprises et la prise en charge à court terme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790EB3-7B7D-4E53-AAC3-2E32D3999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0EBA64-80E0-4F04-BEC6-E86079537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6AF3F1-29EE-451A-B27C-453955BA1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95303-C1A4-4659-AED3-8B13EB9BF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C153DD-D271-4E86-9FE2-DFDB353E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7771"/>
            <a:ext cx="8209123" cy="35433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6D8D30-97AA-49B2-8F45-B36D0F5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6739">
            <a:off x="1371888" y="2163145"/>
            <a:ext cx="10915650" cy="34194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1D28AB-EED8-4EC7-BD37-A5A31CF38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965" y="4503715"/>
            <a:ext cx="5498236" cy="22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9DEB2C1D-7140-4A95-AEC8-A9AC5AD1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85" y="5646194"/>
            <a:ext cx="1409889" cy="1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C8891F-1ADE-5447-8CF9-FF008C7D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Saisie et analyse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64E28-92FE-FBE2-2030-7CDAC999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140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sz="2400" dirty="0"/>
              <a:t>Les fiches électroniques complétées par les médecins sont transmises via ACTIV</a:t>
            </a:r>
            <a:r>
              <a:rPr lang="fr-FR" sz="2400" baseline="30000" dirty="0"/>
              <a:t>®</a:t>
            </a:r>
            <a:r>
              <a:rPr lang="fr-FR" sz="2400" dirty="0"/>
              <a:t> et saisies dans une base de données selon une procédure conforme aux autorisations de la CNIL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  <a:p>
            <a:r>
              <a:rPr lang="fr-FR" b="1" dirty="0"/>
              <a:t>Critères d’inclusion:</a:t>
            </a:r>
          </a:p>
          <a:p>
            <a:pPr>
              <a:buFontTx/>
              <a:buChar char="-"/>
            </a:pPr>
            <a:r>
              <a:rPr lang="fr-FR" dirty="0"/>
              <a:t>Enfants hospitalisés pour une infection invasive à Streptococcus pyogenes </a:t>
            </a:r>
          </a:p>
          <a:p>
            <a:r>
              <a:rPr lang="fr-FR" b="1" dirty="0"/>
              <a:t>Méthodologie: </a:t>
            </a:r>
          </a:p>
          <a:p>
            <a:pPr>
              <a:buFontTx/>
              <a:buChar char="-"/>
            </a:pPr>
            <a:r>
              <a:rPr lang="fr-FR" dirty="0"/>
              <a:t>Étude de cohorte observationnelle</a:t>
            </a:r>
          </a:p>
          <a:p>
            <a:pPr>
              <a:buFontTx/>
              <a:buChar char="-"/>
            </a:pPr>
            <a:r>
              <a:rPr lang="fr-FR" dirty="0"/>
              <a:t>Inclusions rétrospectives entre septembre 2022 et janvier 2023</a:t>
            </a:r>
          </a:p>
          <a:p>
            <a:pPr>
              <a:buFontTx/>
              <a:buChar char="-"/>
            </a:pPr>
            <a:r>
              <a:rPr lang="fr-FR" dirty="0"/>
              <a:t>Puis inclusion de façon prospective, étude toujours en cours </a:t>
            </a:r>
          </a:p>
          <a:p>
            <a:pPr>
              <a:buFontTx/>
              <a:buChar char="-"/>
            </a:pPr>
            <a:r>
              <a:rPr lang="fr-FR" dirty="0"/>
              <a:t>Données recueillies: Données démographiques; Mode d’entrée dans la maladie (avant l’admission); Prise en charge réalisée; Evolution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D893F3-7EB8-4B04-BDAD-D285D2BCF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DF07F0-D96C-4B4E-A57D-9BE09A3DB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B30511-1831-4116-9734-8C351359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572" y="1"/>
            <a:ext cx="2641428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02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81F10FE-BBE3-410C-912D-EFD77A1841DF}"/>
              </a:ext>
            </a:extLst>
          </p:cNvPr>
          <p:cNvGrpSpPr/>
          <p:nvPr/>
        </p:nvGrpSpPr>
        <p:grpSpPr>
          <a:xfrm>
            <a:off x="20729" y="1976811"/>
            <a:ext cx="3452018" cy="4021850"/>
            <a:chOff x="472424" y="2000520"/>
            <a:chExt cx="4354722" cy="5183907"/>
          </a:xfrm>
        </p:grpSpPr>
        <p:pic>
          <p:nvPicPr>
            <p:cNvPr id="1026" name="Picture 2" descr="Voici le coloriage de la carte de la France. Colorie la de ...">
              <a:extLst>
                <a:ext uri="{FF2B5EF4-FFF2-40B4-BE49-F238E27FC236}">
                  <a16:creationId xmlns:a16="http://schemas.microsoft.com/office/drawing/2014/main" id="{DAE043D3-B795-4446-B97A-A14DDA6B5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24" y="2000520"/>
              <a:ext cx="4354722" cy="518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9E9340C-2935-410E-A6D6-7F4B729A049E}"/>
                </a:ext>
              </a:extLst>
            </p:cNvPr>
            <p:cNvSpPr/>
            <p:nvPr/>
          </p:nvSpPr>
          <p:spPr>
            <a:xfrm>
              <a:off x="2920290" y="5690586"/>
              <a:ext cx="1064154" cy="2818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B78DBE55-2352-406C-AE0E-E8BE1FC2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E48987D9-DE05-41A6-89B1-4C09A950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" y="5690586"/>
            <a:ext cx="1409889" cy="1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EF824D-2322-4D8A-8C48-746A9CBDF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D1CDD2-861E-4FBD-A0AB-BBDC2ACCD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ADC4DF58-2E99-4FFD-A578-DCA6006DD0D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4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Résultats préliminaires </a:t>
            </a:r>
            <a:br>
              <a:rPr lang="fr-FR"/>
            </a:br>
            <a:r>
              <a:rPr lang="fr-FR"/>
              <a:t>Etude ISAI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A3F75-82D9-49F8-94DD-45D8D3DE43C1}"/>
              </a:ext>
            </a:extLst>
          </p:cNvPr>
          <p:cNvSpPr/>
          <p:nvPr/>
        </p:nvSpPr>
        <p:spPr>
          <a:xfrm>
            <a:off x="3639961" y="1806148"/>
            <a:ext cx="507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34 centres hospitaliers ouverts 319 inclusions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40837AE7-A336-42EF-972E-11F06FEDAE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09998" y="2592280"/>
          <a:ext cx="6508063" cy="351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D48DAF6-4950-411F-B7BE-C53B42BC3E33}"/>
              </a:ext>
            </a:extLst>
          </p:cNvPr>
          <p:cNvSpPr txBox="1"/>
          <p:nvPr/>
        </p:nvSpPr>
        <p:spPr>
          <a:xfrm>
            <a:off x="9490229" y="2974019"/>
            <a:ext cx="248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Recueil prospectif et rétrospectif </a:t>
            </a:r>
          </a:p>
          <a:p>
            <a:pPr algn="ctr"/>
            <a:r>
              <a:rPr lang="fr-FR" sz="2400" dirty="0"/>
              <a:t>en cours</a:t>
            </a:r>
          </a:p>
        </p:txBody>
      </p:sp>
    </p:spTree>
    <p:extLst>
      <p:ext uri="{BB962C8B-B14F-4D97-AF65-F5344CB8AC3E}">
        <p14:creationId xmlns:p14="http://schemas.microsoft.com/office/powerpoint/2010/main" val="328890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5BD4F5-3DDE-41A3-A317-D401BB21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D5F82C34-0620-4301-BA8E-A070A4B5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" y="5690586"/>
            <a:ext cx="1409889" cy="1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798C14-B3C9-4287-93A3-2E91EB18F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A4B1E935-EC81-45F2-AAC1-A6C076B9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ISAI- Age patients- 19/09/2023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39D50805-D587-4657-8B7D-3749FBD03E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2553" y="2121763"/>
          <a:ext cx="6036822" cy="363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9F8DC80-0E36-44FE-8A54-4F0A9EA03BD8}"/>
              </a:ext>
            </a:extLst>
          </p:cNvPr>
          <p:cNvSpPr txBox="1"/>
          <p:nvPr/>
        </p:nvSpPr>
        <p:spPr>
          <a:xfrm flipH="1">
            <a:off x="3364633" y="1950868"/>
            <a:ext cx="552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Médiane âge (Q1-Q3): 4,1 ans (1,97-7,4)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471B469-5B82-4556-9AF2-BD8A8DD677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59234" y="26344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18E756B2-C272-4895-9A32-4380163417DB}"/>
              </a:ext>
            </a:extLst>
          </p:cNvPr>
          <p:cNvSpPr txBox="1"/>
          <p:nvPr/>
        </p:nvSpPr>
        <p:spPr>
          <a:xfrm>
            <a:off x="9972675" y="2517308"/>
            <a:ext cx="60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53%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A72047-AA9D-4E16-960D-B98903C2BD04}"/>
              </a:ext>
            </a:extLst>
          </p:cNvPr>
          <p:cNvSpPr txBox="1"/>
          <p:nvPr/>
        </p:nvSpPr>
        <p:spPr>
          <a:xfrm>
            <a:off x="10991850" y="4238625"/>
            <a:ext cx="63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5468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368B7-473F-4A1D-B5C0-4A496345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ISAI- Caractéristiques cliniques IISGA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C4AF858-5774-4730-A82C-02611C640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017001"/>
              </p:ext>
            </p:extLst>
          </p:nvPr>
        </p:nvGraphicFramePr>
        <p:xfrm>
          <a:off x="838198" y="1825625"/>
          <a:ext cx="10515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1515513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3577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Caractéristiques cliniques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N=319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64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Age, médiane (Q1-Q3)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4,1 ans (1,97-7,4)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2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Sexe féminin, n (%)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138/317 (43%)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5732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Comorbidités,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37/316 (11,7%)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7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Immunosuppression,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7/319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69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Infection virale dans les 15 jours précédents, n (%)</a:t>
                      </a:r>
                    </a:p>
                    <a:p>
                      <a:pPr algn="r"/>
                      <a:endParaRPr lang="fr-FR" dirty="0"/>
                    </a:p>
                    <a:p>
                      <a:pPr algn="r"/>
                      <a:r>
                        <a:rPr lang="fr-FR" dirty="0"/>
                        <a:t>Grippe</a:t>
                      </a:r>
                    </a:p>
                    <a:p>
                      <a:pPr algn="r"/>
                      <a:r>
                        <a:rPr lang="fr-FR" dirty="0"/>
                        <a:t>VRS</a:t>
                      </a:r>
                    </a:p>
                    <a:p>
                      <a:pPr algn="r"/>
                      <a:r>
                        <a:rPr lang="fr-FR" dirty="0"/>
                        <a:t>Varicelle</a:t>
                      </a:r>
                    </a:p>
                    <a:p>
                      <a:pPr algn="r"/>
                      <a:r>
                        <a:rPr lang="fr-FR" dirty="0"/>
                        <a:t>SARS-CoV2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106/311 (34%)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26/106 (25%)</a:t>
                      </a:r>
                    </a:p>
                    <a:p>
                      <a:r>
                        <a:rPr lang="fr-FR" dirty="0"/>
                        <a:t>6/106 (6%)</a:t>
                      </a:r>
                    </a:p>
                    <a:p>
                      <a:r>
                        <a:rPr lang="fr-FR" dirty="0"/>
                        <a:t>29/106 (27%)</a:t>
                      </a:r>
                    </a:p>
                    <a:p>
                      <a:r>
                        <a:rPr lang="fr-FR" dirty="0"/>
                        <a:t>5/106 (5%)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3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Cas isolé,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275/304 (90%)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35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92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DFA0F-C442-4A46-9EB0-5CA21694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- Caractéristiques cliniques IISGA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B3E0F38-0165-4FF8-AD4E-F6D93DE1D4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54061" y="1997477"/>
          <a:ext cx="6408199" cy="377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2384E97-4C90-43AF-82E3-35189064CF6F}"/>
              </a:ext>
            </a:extLst>
          </p:cNvPr>
          <p:cNvSpPr txBox="1"/>
          <p:nvPr/>
        </p:nvSpPr>
        <p:spPr>
          <a:xfrm>
            <a:off x="3409950" y="1905000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34%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A8CC68-32CE-4D5B-A6E3-1F540C1A2B6D}"/>
              </a:ext>
            </a:extLst>
          </p:cNvPr>
          <p:cNvSpPr txBox="1"/>
          <p:nvPr/>
        </p:nvSpPr>
        <p:spPr>
          <a:xfrm>
            <a:off x="4181475" y="2524125"/>
            <a:ext cx="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24%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2D3119-35C5-4031-831B-3BD55C16BB56}"/>
              </a:ext>
            </a:extLst>
          </p:cNvPr>
          <p:cNvSpPr txBox="1"/>
          <p:nvPr/>
        </p:nvSpPr>
        <p:spPr>
          <a:xfrm>
            <a:off x="5019675" y="26384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23%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E1ED0D-31E2-42E2-8816-ED3557EA5437}"/>
              </a:ext>
            </a:extLst>
          </p:cNvPr>
          <p:cNvSpPr txBox="1"/>
          <p:nvPr/>
        </p:nvSpPr>
        <p:spPr>
          <a:xfrm>
            <a:off x="5781675" y="3095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A55FF2-E14E-44B3-9853-FC59FDD5C4B6}"/>
              </a:ext>
            </a:extLst>
          </p:cNvPr>
          <p:cNvSpPr txBox="1"/>
          <p:nvPr/>
        </p:nvSpPr>
        <p:spPr>
          <a:xfrm>
            <a:off x="6600825" y="3850244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63E364-95D5-46CC-8796-2D892422AF17}"/>
              </a:ext>
            </a:extLst>
          </p:cNvPr>
          <p:cNvSpPr txBox="1"/>
          <p:nvPr/>
        </p:nvSpPr>
        <p:spPr>
          <a:xfrm>
            <a:off x="409575" y="2011919"/>
            <a:ext cx="210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42% mastoïdites</a:t>
            </a:r>
          </a:p>
          <a:p>
            <a:r>
              <a:rPr lang="fr-FR" dirty="0"/>
              <a:t>26% infections cervicales profondes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C77C73-71A5-4D07-A998-20B996633ADD}"/>
              </a:ext>
            </a:extLst>
          </p:cNvPr>
          <p:cNvSpPr txBox="1"/>
          <p:nvPr/>
        </p:nvSpPr>
        <p:spPr>
          <a:xfrm>
            <a:off x="4505325" y="1830944"/>
            <a:ext cx="308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66% de pleuro-pneumopathies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2E074A-B559-4716-A211-2D435CF228BF}"/>
              </a:ext>
            </a:extLst>
          </p:cNvPr>
          <p:cNvSpPr txBox="1"/>
          <p:nvPr/>
        </p:nvSpPr>
        <p:spPr>
          <a:xfrm>
            <a:off x="5386388" y="60769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Choc = 15%</a:t>
            </a:r>
          </a:p>
          <a:p>
            <a:r>
              <a:rPr lang="fr-FR" dirty="0"/>
              <a:t>SDRA = 3%</a:t>
            </a:r>
          </a:p>
        </p:txBody>
      </p:sp>
    </p:spTree>
    <p:extLst>
      <p:ext uri="{BB962C8B-B14F-4D97-AF65-F5344CB8AC3E}">
        <p14:creationId xmlns:p14="http://schemas.microsoft.com/office/powerpoint/2010/main" val="40866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A8EDE-9D87-4F3E-A38F-66782AD3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cliniques IISGA- répartition par âge et type atteinte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C4528A9-5B5D-429E-88E4-1D2AD62BB34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81200" y="1657349"/>
          <a:ext cx="8867775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66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1F8B1-121B-483A-9EA9-A1792B5B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104776"/>
            <a:ext cx="10487025" cy="1304924"/>
          </a:xfrm>
        </p:spPr>
        <p:txBody>
          <a:bodyPr>
            <a:normAutofit/>
          </a:bodyPr>
          <a:lstStyle/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– Secteur hospitalisation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5DBA6C1-D525-42BD-80C7-D53D9671F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02300" y="3666014"/>
          <a:ext cx="787400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310573056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133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648601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82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745757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</a:rPr>
                        <a:t>78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139517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</a:rPr>
                        <a:t>26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6073860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2D2DF67C-EFC5-4198-9E21-E17C1DC5B64A}"/>
              </a:ext>
            </a:extLst>
          </p:cNvPr>
          <p:cNvGraphicFramePr/>
          <p:nvPr>
            <p:extLst/>
          </p:nvPr>
        </p:nvGraphicFramePr>
        <p:xfrm>
          <a:off x="2032000" y="13673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1">
            <a:extLst>
              <a:ext uri="{FF2B5EF4-FFF2-40B4-BE49-F238E27FC236}">
                <a16:creationId xmlns:a16="http://schemas.microsoft.com/office/drawing/2014/main" id="{0986116A-539F-411B-A7E3-FE6C2D148169}"/>
              </a:ext>
            </a:extLst>
          </p:cNvPr>
          <p:cNvSpPr txBox="1"/>
          <p:nvPr/>
        </p:nvSpPr>
        <p:spPr>
          <a:xfrm>
            <a:off x="3952874" y="3181350"/>
            <a:ext cx="1533525" cy="923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Autre </a:t>
            </a:r>
          </a:p>
          <a:p>
            <a:pPr algn="ctr"/>
            <a:r>
              <a:rPr lang="fr-FR" sz="2400" dirty="0"/>
              <a:t>24%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4321B381-E62F-4825-8FC3-A7F45C809A51}"/>
              </a:ext>
            </a:extLst>
          </p:cNvPr>
          <p:cNvSpPr txBox="1"/>
          <p:nvPr/>
        </p:nvSpPr>
        <p:spPr>
          <a:xfrm>
            <a:off x="5295901" y="4905374"/>
            <a:ext cx="1571624" cy="8858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Réa </a:t>
            </a:r>
          </a:p>
          <a:p>
            <a:pPr algn="ctr"/>
            <a:r>
              <a:rPr lang="fr-FR" sz="2400" dirty="0"/>
              <a:t>26%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68BC4DCB-3B55-4653-863E-B58C24AA6205}"/>
              </a:ext>
            </a:extLst>
          </p:cNvPr>
          <p:cNvSpPr txBox="1"/>
          <p:nvPr/>
        </p:nvSpPr>
        <p:spPr>
          <a:xfrm>
            <a:off x="4953001" y="1847849"/>
            <a:ext cx="1571624" cy="8858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USC </a:t>
            </a:r>
          </a:p>
          <a:p>
            <a:pPr algn="ctr"/>
            <a:r>
              <a:rPr lang="fr-FR" sz="2400" dirty="0"/>
              <a:t>8%</a:t>
            </a:r>
          </a:p>
        </p:txBody>
      </p:sp>
    </p:spTree>
    <p:extLst>
      <p:ext uri="{BB962C8B-B14F-4D97-AF65-F5344CB8AC3E}">
        <p14:creationId xmlns:p14="http://schemas.microsoft.com/office/powerpoint/2010/main" val="325161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88A32D9-7ADB-48D4-BB0E-9C1D7A4CC98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38424" y="2692400"/>
          <a:ext cx="6238875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336">
                  <a:extLst>
                    <a:ext uri="{9D8B030D-6E8A-4147-A177-3AD203B41FA5}">
                      <a16:colId xmlns:a16="http://schemas.microsoft.com/office/drawing/2014/main" val="523218733"/>
                    </a:ext>
                  </a:extLst>
                </a:gridCol>
                <a:gridCol w="2099539">
                  <a:extLst>
                    <a:ext uri="{9D8B030D-6E8A-4147-A177-3AD203B41FA5}">
                      <a16:colId xmlns:a16="http://schemas.microsoft.com/office/drawing/2014/main" val="280046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Données microbiologique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84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TDR positif n (% réalisés)</a:t>
                      </a:r>
                    </a:p>
                    <a:p>
                      <a:pPr algn="r"/>
                      <a:r>
                        <a:rPr lang="fr-FR" dirty="0"/>
                        <a:t>ORL  </a:t>
                      </a:r>
                    </a:p>
                    <a:p>
                      <a:pPr algn="r"/>
                      <a:r>
                        <a:rPr lang="fr-FR" dirty="0"/>
                        <a:t>Epanchement pleural</a:t>
                      </a:r>
                    </a:p>
                    <a:p>
                      <a:pPr algn="r"/>
                      <a:r>
                        <a:rPr lang="fr-FR" dirty="0"/>
                        <a:t>Cutané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131/200 (65%)</a:t>
                      </a:r>
                    </a:p>
                    <a:p>
                      <a:r>
                        <a:rPr lang="fr-FR" dirty="0"/>
                        <a:t>87/114 (76%)</a:t>
                      </a:r>
                    </a:p>
                    <a:p>
                      <a:r>
                        <a:rPr lang="fr-FR" dirty="0"/>
                        <a:t>44/62 (71%)</a:t>
                      </a:r>
                    </a:p>
                    <a:p>
                      <a:r>
                        <a:rPr lang="fr-FR" dirty="0"/>
                        <a:t>6/24 (25%)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1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Bio moléculaire positive (n,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54/319 (17%)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8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Culture positive (n,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223/319 (70%)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32766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7CD19383-527A-438B-B88A-BA5E20F940C7}"/>
              </a:ext>
            </a:extLst>
          </p:cNvPr>
          <p:cNvSpPr txBox="1">
            <a:spLocks/>
          </p:cNvSpPr>
          <p:nvPr/>
        </p:nvSpPr>
        <p:spPr>
          <a:xfrm>
            <a:off x="866774" y="104776"/>
            <a:ext cx="10487025" cy="1304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– Données microbiologiques</a:t>
            </a:r>
          </a:p>
        </p:txBody>
      </p:sp>
    </p:spTree>
    <p:extLst>
      <p:ext uri="{BB962C8B-B14F-4D97-AF65-F5344CB8AC3E}">
        <p14:creationId xmlns:p14="http://schemas.microsoft.com/office/powerpoint/2010/main" val="2403696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D1AF732-8160-46C3-8BC8-D4C4EC1E5A7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AA7CFA40-DFBD-4063-B013-1AF9EE806E95}"/>
              </a:ext>
            </a:extLst>
          </p:cNvPr>
          <p:cNvSpPr txBox="1">
            <a:spLocks/>
          </p:cNvSpPr>
          <p:nvPr/>
        </p:nvSpPr>
        <p:spPr>
          <a:xfrm>
            <a:off x="885825" y="104776"/>
            <a:ext cx="10467974" cy="127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– Traitement antibiotique</a:t>
            </a:r>
          </a:p>
        </p:txBody>
      </p:sp>
    </p:spTree>
    <p:extLst>
      <p:ext uri="{BB962C8B-B14F-4D97-AF65-F5344CB8AC3E}">
        <p14:creationId xmlns:p14="http://schemas.microsoft.com/office/powerpoint/2010/main" val="81011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9403071-7787-41B9-ADFA-B31782CEE9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16100"/>
          <a:ext cx="1051560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395222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57203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Traitements autres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n,%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Immunoglobulines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8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Corticothérapie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40, 12%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6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HSHC pour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15, 5%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5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Traitement vasopresseur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36, 11%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578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Drainage pleural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53, 17%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1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Ventilation invasive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34, 11%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2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Prise en charge chirurgicale</a:t>
                      </a:r>
                    </a:p>
                    <a:p>
                      <a:pPr algn="r"/>
                      <a:r>
                        <a:rPr lang="fr-FR" dirty="0"/>
                        <a:t>&lt;3h</a:t>
                      </a:r>
                    </a:p>
                    <a:p>
                      <a:pPr algn="r"/>
                      <a:r>
                        <a:rPr lang="fr-FR" dirty="0"/>
                        <a:t>&gt;3h</a:t>
                      </a:r>
                    </a:p>
                    <a:p>
                      <a:pPr algn="r"/>
                      <a:r>
                        <a:rPr lang="fr-FR" dirty="0"/>
                        <a:t>ORL (phlegmon, sinus, </a:t>
                      </a:r>
                      <a:r>
                        <a:rPr lang="fr-FR" dirty="0" err="1"/>
                        <a:t>etc</a:t>
                      </a:r>
                      <a:r>
                        <a:rPr lang="fr-FR" dirty="0"/>
                        <a:t>)</a:t>
                      </a:r>
                    </a:p>
                    <a:p>
                      <a:pPr algn="r"/>
                      <a:r>
                        <a:rPr lang="fr-FR" dirty="0"/>
                        <a:t>Arthrotomie/curetage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99, 31%</a:t>
                      </a:r>
                    </a:p>
                    <a:p>
                      <a:r>
                        <a:rPr lang="fr-FR" dirty="0"/>
                        <a:t>41, 13% </a:t>
                      </a:r>
                    </a:p>
                    <a:p>
                      <a:r>
                        <a:rPr lang="fr-FR" dirty="0"/>
                        <a:t>58, 18% </a:t>
                      </a:r>
                    </a:p>
                    <a:p>
                      <a:r>
                        <a:rPr lang="fr-FR" dirty="0"/>
                        <a:t>68, 21%</a:t>
                      </a:r>
                    </a:p>
                    <a:p>
                      <a:r>
                        <a:rPr lang="fr-FR" dirty="0"/>
                        <a:t>38, 12%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0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ECMO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5, 1,5%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87384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D48C822-41B3-4C3F-BB65-E649877F017B}"/>
              </a:ext>
            </a:extLst>
          </p:cNvPr>
          <p:cNvSpPr txBox="1">
            <a:spLocks/>
          </p:cNvSpPr>
          <p:nvPr/>
        </p:nvSpPr>
        <p:spPr>
          <a:xfrm>
            <a:off x="885825" y="-9524"/>
            <a:ext cx="10467974" cy="127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– Traitement autre</a:t>
            </a:r>
          </a:p>
        </p:txBody>
      </p:sp>
    </p:spTree>
    <p:extLst>
      <p:ext uri="{BB962C8B-B14F-4D97-AF65-F5344CB8AC3E}">
        <p14:creationId xmlns:p14="http://schemas.microsoft.com/office/powerpoint/2010/main" val="342333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FA75E-4F63-431A-A55B-E71CEF9F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Alerte début novembre par GFRUP/GPIP sur une fréquence anormalement élevée d’infections graves à SGA chez l’enfant en France </a:t>
            </a:r>
          </a:p>
          <a:p>
            <a:r>
              <a:rPr lang="fr-FR" dirty="0"/>
              <a:t>Fiche d’alerte =&gt; surveillance des enfants hospitalisés en soins critiques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Réseau </a:t>
            </a:r>
            <a:r>
              <a:rPr lang="fr-FR" dirty="0" err="1"/>
              <a:t>PICURe</a:t>
            </a:r>
            <a:r>
              <a:rPr lang="fr-FR" dirty="0"/>
              <a:t> (déjà expérimenté pour le PIMS) puis transfert Santé Publique France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Colliger rétrospectivement cas hospitalisés depuis début septembre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Surveillance prospective ensuite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Signalement ARS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/>
              <a:t> Envoi des souches au CNR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D7D367-E57D-4E60-8BAB-B5DEBA4E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351"/>
            <a:ext cx="10515600" cy="1353337"/>
          </a:xfrm>
        </p:spPr>
        <p:txBody>
          <a:bodyPr/>
          <a:lstStyle/>
          <a:p>
            <a:pPr algn="ctr"/>
            <a:r>
              <a:rPr lang="fr-FR" dirty="0"/>
              <a:t>Pourquoi parler des IISGA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26EC6F-C63F-4AB9-97A1-94F6409D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" y="97043"/>
            <a:ext cx="2005891" cy="1167987"/>
          </a:xfrm>
          <a:prstGeom prst="rect">
            <a:avLst/>
          </a:prstGeom>
        </p:spPr>
      </p:pic>
      <p:pic>
        <p:nvPicPr>
          <p:cNvPr id="6" name="Picture 8" descr="Diapos des Journées de Pathologie Infectieuse Pédiatrique Ambulatoire | GPIP">
            <a:extLst>
              <a:ext uri="{FF2B5EF4-FFF2-40B4-BE49-F238E27FC236}">
                <a16:creationId xmlns:a16="http://schemas.microsoft.com/office/drawing/2014/main" id="{95FDED10-045F-4FC1-9374-23601BBB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" y="5690586"/>
            <a:ext cx="1409889" cy="1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FDB6EA-B6E1-48D1-918D-93BD2872F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78" y="5761608"/>
            <a:ext cx="1127618" cy="10057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2F2826-EADC-4C6F-9BD8-DE49946CD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826" y="0"/>
            <a:ext cx="2906174" cy="15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98819-E3D2-4FA2-B531-A7E61EAD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2300" cy="4667250"/>
          </a:xfrm>
        </p:spPr>
        <p:txBody>
          <a:bodyPr/>
          <a:lstStyle/>
          <a:p>
            <a:r>
              <a:rPr lang="fr-FR" dirty="0"/>
              <a:t>Evolution (n=310)</a:t>
            </a:r>
          </a:p>
          <a:p>
            <a:pPr marL="457200" lvl="1" indent="0">
              <a:buNone/>
            </a:pPr>
            <a:r>
              <a:rPr lang="fr-FR" dirty="0"/>
              <a:t>- Favorable: 262; 84%</a:t>
            </a:r>
          </a:p>
          <a:p>
            <a:pPr lvl="1">
              <a:buFontTx/>
              <a:buChar char="-"/>
            </a:pPr>
            <a:r>
              <a:rPr lang="fr-FR" dirty="0"/>
              <a:t>Favorable avec séquelles à court terme: 28; 9%</a:t>
            </a:r>
          </a:p>
          <a:p>
            <a:pPr marL="457200" lvl="1" indent="0">
              <a:buNone/>
            </a:pPr>
            <a:endParaRPr lang="fr-FR" dirty="0"/>
          </a:p>
          <a:p>
            <a:pPr marL="914400" lvl="2" indent="0">
              <a:buNone/>
            </a:pPr>
            <a:r>
              <a:rPr lang="fr-FR" dirty="0"/>
              <a:t>Séquelles cutanées(nécrose, lésions cicatricielles): 13 </a:t>
            </a:r>
          </a:p>
          <a:p>
            <a:pPr marL="914400" lvl="2" indent="0">
              <a:buNone/>
            </a:pPr>
            <a:r>
              <a:rPr lang="fr-FR" dirty="0"/>
              <a:t>Séquelles orthopédiques (amputation, raideur, arthrite): 13</a:t>
            </a:r>
          </a:p>
          <a:p>
            <a:pPr marL="914400" lvl="2" indent="0">
              <a:buNone/>
            </a:pPr>
            <a:r>
              <a:rPr lang="fr-FR" dirty="0"/>
              <a:t>Séquelles pulmonaires (dyspnée): 18</a:t>
            </a:r>
          </a:p>
          <a:p>
            <a:pPr marL="914400" lvl="2" indent="0">
              <a:buNone/>
            </a:pPr>
            <a:r>
              <a:rPr lang="fr-FR" dirty="0"/>
              <a:t>Séquelles neurologiques (IRM) : 6</a:t>
            </a:r>
          </a:p>
          <a:p>
            <a:pPr marL="914400" lvl="2" indent="0">
              <a:buNone/>
            </a:pPr>
            <a:r>
              <a:rPr lang="fr-FR" dirty="0"/>
              <a:t>Séquelles autres (stress post-trauma, thrombose veineuse profonde, sténose laryngée, …): 11</a:t>
            </a:r>
          </a:p>
          <a:p>
            <a:pPr marL="914400" lvl="2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- Décès: 10, 3,2%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D9F3B7C-29BA-417C-9C8C-E37B03A82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Résultats préliminaires </a:t>
            </a:r>
            <a:br>
              <a:rPr lang="fr-FR" dirty="0"/>
            </a:br>
            <a:r>
              <a:rPr lang="fr-FR" dirty="0"/>
              <a:t>Etude ISAI –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187554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15C52-4BAA-469D-BDFE-ECCA095D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6955DEB-057E-41BA-9B1D-418FA66D4F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638175"/>
          <a:ext cx="11249846" cy="618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71">
                  <a:extLst>
                    <a:ext uri="{9D8B030D-6E8A-4147-A177-3AD203B41FA5}">
                      <a16:colId xmlns:a16="http://schemas.microsoft.com/office/drawing/2014/main" val="417727643"/>
                    </a:ext>
                  </a:extLst>
                </a:gridCol>
                <a:gridCol w="696210">
                  <a:extLst>
                    <a:ext uri="{9D8B030D-6E8A-4147-A177-3AD203B41FA5}">
                      <a16:colId xmlns:a16="http://schemas.microsoft.com/office/drawing/2014/main" val="527914676"/>
                    </a:ext>
                  </a:extLst>
                </a:gridCol>
                <a:gridCol w="3034071">
                  <a:extLst>
                    <a:ext uri="{9D8B030D-6E8A-4147-A177-3AD203B41FA5}">
                      <a16:colId xmlns:a16="http://schemas.microsoft.com/office/drawing/2014/main" val="657390599"/>
                    </a:ext>
                  </a:extLst>
                </a:gridCol>
                <a:gridCol w="1201244">
                  <a:extLst>
                    <a:ext uri="{9D8B030D-6E8A-4147-A177-3AD203B41FA5}">
                      <a16:colId xmlns:a16="http://schemas.microsoft.com/office/drawing/2014/main" val="1975191402"/>
                    </a:ext>
                  </a:extLst>
                </a:gridCol>
                <a:gridCol w="3668739">
                  <a:extLst>
                    <a:ext uri="{9D8B030D-6E8A-4147-A177-3AD203B41FA5}">
                      <a16:colId xmlns:a16="http://schemas.microsoft.com/office/drawing/2014/main" val="2385510825"/>
                    </a:ext>
                  </a:extLst>
                </a:gridCol>
                <a:gridCol w="1401511">
                  <a:extLst>
                    <a:ext uri="{9D8B030D-6E8A-4147-A177-3AD203B41FA5}">
                      <a16:colId xmlns:a16="http://schemas.microsoft.com/office/drawing/2014/main" val="985494663"/>
                    </a:ext>
                  </a:extLst>
                </a:gridCol>
              </a:tblGrid>
              <a:tr h="64460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Age (années)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Mode d’entrée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Date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ATCD/comorbidités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Survenue DC/admission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42564"/>
                  </a:ext>
                </a:extLst>
              </a:tr>
              <a:tr h="64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Fièvre + choc toxinique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22/02/2023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cholangite ischémique compliquée de cirrhose hépatique avec varices </a:t>
                      </a:r>
                      <a:r>
                        <a:rPr lang="fr-FR" sz="1400" b="0" i="0" u="none" strike="noStrike" dirty="0" err="1">
                          <a:effectLst/>
                          <a:latin typeface="+mn-lt"/>
                        </a:rPr>
                        <a:t>oesophagienne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45488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Choc toxinique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29/11/2022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41556"/>
                  </a:ext>
                </a:extLst>
              </a:tr>
              <a:tr h="64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Atteinte cutanée +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14/03/2023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74826"/>
                  </a:ext>
                </a:extLst>
              </a:tr>
              <a:tr h="64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Pulmonaire + choc toxinique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08/11/2022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85827"/>
                  </a:ext>
                </a:extLst>
              </a:tr>
              <a:tr h="5572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Pulmonaire +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15/01/2023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39871"/>
                  </a:ext>
                </a:extLst>
              </a:tr>
              <a:tr h="641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Pulmonaire +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26/02/2023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MICROCEPHALIE AVEC RETARD DEV + EPILEPSIE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39797"/>
                  </a:ext>
                </a:extLst>
              </a:tr>
              <a:tr h="64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Varicelle + choc toxinique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13/10/2022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4518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Laryngite +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23/11/2022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07591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ACR </a:t>
                      </a:r>
                      <a:r>
                        <a:rPr lang="fr-FR" sz="1400" dirty="0" err="1">
                          <a:latin typeface="+mn-lt"/>
                        </a:rPr>
                        <a:t>pré-hospitalier</a:t>
                      </a:r>
                      <a:r>
                        <a:rPr lang="fr-FR" sz="14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04/10/2022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94433"/>
                  </a:ext>
                </a:extLst>
              </a:tr>
              <a:tr h="6446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Varicelle+ Endocardite +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effectLst/>
                          <a:latin typeface="+mn-lt"/>
                        </a:rPr>
                        <a:t>03/03/2023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87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853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F2425-4D9C-45DB-B6E9-EB030AA0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4637AB-70AD-4212-9BB9-B116F9ADE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8" y="1825625"/>
            <a:ext cx="6094328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Transfert rapide et médicalisé dans ou à proximité immédiate d’une réanimation (USC minimum) pédiatrique</a:t>
            </a:r>
          </a:p>
          <a:p>
            <a:pPr lvl="1">
              <a:buFontTx/>
              <a:buChar char="-"/>
            </a:pPr>
            <a:r>
              <a:rPr lang="fr-FR" dirty="0"/>
              <a:t>Débuter le traitement si transfert long </a:t>
            </a:r>
          </a:p>
          <a:p>
            <a:pPr lvl="1">
              <a:buFontTx/>
              <a:buChar char="-"/>
            </a:pPr>
            <a:r>
              <a:rPr lang="fr-FR" dirty="0"/>
              <a:t>Les antibiotiques ne sont qu’une partie du traitement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Prise en charge non spécifique du sepsis et des “détresses vitales” :</a:t>
            </a:r>
          </a:p>
          <a:p>
            <a:pPr>
              <a:buFontTx/>
              <a:buChar char="-"/>
            </a:pPr>
            <a:r>
              <a:rPr lang="fr-FR" dirty="0"/>
              <a:t>Voie d’abord &amp; remplissage vasculaire / tt inotrope etc. </a:t>
            </a:r>
          </a:p>
          <a:p>
            <a:pPr>
              <a:buFontTx/>
              <a:buChar char="-"/>
            </a:pPr>
            <a:r>
              <a:rPr lang="fr-FR" dirty="0"/>
              <a:t>Monitoring des fonction vitales &amp; surveillance </a:t>
            </a:r>
          </a:p>
          <a:p>
            <a:pPr>
              <a:buFontTx/>
              <a:buChar char="-"/>
            </a:pPr>
            <a:r>
              <a:rPr lang="fr-FR" dirty="0"/>
              <a:t>Support ventilatoire adapté si besoin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dirty="0"/>
              <a:t>Mise en place rapide d’un traitement anti-toxinique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FBACD8-554E-4FB0-9422-C8D058E4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655" y="-5935"/>
            <a:ext cx="5721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0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3FCFE-7089-441D-AB40-57505450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Traitement(s) spécifique(s)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0F2EC-08D4-44B6-A011-9ED74FC7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133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Postulat </a:t>
            </a:r>
          </a:p>
          <a:p>
            <a:pPr marL="457200" lvl="1" indent="0">
              <a:buNone/>
            </a:pPr>
            <a:r>
              <a:rPr lang="fr-FR" dirty="0"/>
              <a:t>– Les toxines jouent un rôle central dans la pathogénie </a:t>
            </a:r>
          </a:p>
          <a:p>
            <a:pPr marL="457200" lvl="1" indent="0">
              <a:buNone/>
            </a:pPr>
            <a:r>
              <a:rPr lang="fr-FR" dirty="0"/>
              <a:t>– Toxines = cibles thérapeutiques </a:t>
            </a:r>
          </a:p>
          <a:p>
            <a:pPr marL="0" indent="0">
              <a:buNone/>
            </a:pPr>
            <a:r>
              <a:rPr lang="fr-FR" dirty="0"/>
              <a:t>Objectifs des traitements </a:t>
            </a:r>
          </a:p>
          <a:p>
            <a:pPr marL="457200" lvl="1" indent="0">
              <a:buNone/>
            </a:pPr>
            <a:r>
              <a:rPr lang="fr-FR" dirty="0"/>
              <a:t>– Diminuer la production de toxines</a:t>
            </a:r>
          </a:p>
          <a:p>
            <a:pPr marL="457200" lvl="1" indent="0">
              <a:buNone/>
            </a:pPr>
            <a:r>
              <a:rPr lang="fr-FR" dirty="0"/>
              <a:t>– Neutraliser les toxines circulantes </a:t>
            </a:r>
          </a:p>
          <a:p>
            <a:pPr marL="457200" lvl="1" indent="0">
              <a:buNone/>
            </a:pPr>
            <a:r>
              <a:rPr lang="fr-FR" dirty="0"/>
              <a:t>– Bloquer leurs effets </a:t>
            </a:r>
          </a:p>
          <a:p>
            <a:pPr marL="0" indent="0">
              <a:buNone/>
            </a:pPr>
            <a:r>
              <a:rPr lang="fr-FR" dirty="0"/>
              <a:t>Moyens (théoriques) </a:t>
            </a:r>
          </a:p>
          <a:p>
            <a:pPr marL="457200" lvl="1" indent="0">
              <a:buNone/>
            </a:pPr>
            <a:r>
              <a:rPr lang="fr-FR" dirty="0"/>
              <a:t>– Diminuer l’inoculum +++ </a:t>
            </a:r>
          </a:p>
          <a:p>
            <a:pPr marL="457200" lvl="1" indent="0">
              <a:buNone/>
            </a:pPr>
            <a:r>
              <a:rPr lang="fr-FR" dirty="0"/>
              <a:t>– Antibiotiques « antitoxines » </a:t>
            </a:r>
          </a:p>
          <a:p>
            <a:pPr marL="457200" lvl="1" indent="0">
              <a:buNone/>
            </a:pPr>
            <a:r>
              <a:rPr lang="fr-FR" dirty="0"/>
              <a:t>– Anticorps antitoxines (</a:t>
            </a:r>
            <a:r>
              <a:rPr lang="fr-FR" dirty="0" err="1"/>
              <a:t>IVIg</a:t>
            </a:r>
            <a:r>
              <a:rPr lang="fr-FR" dirty="0"/>
              <a:t> fortes doses) </a:t>
            </a:r>
          </a:p>
          <a:p>
            <a:pPr marL="457200" lvl="1" indent="0">
              <a:buNone/>
            </a:pPr>
            <a:r>
              <a:rPr lang="fr-FR" dirty="0"/>
              <a:t>– Immunomodulateurs ? (</a:t>
            </a:r>
            <a:r>
              <a:rPr lang="fr-FR" dirty="0" err="1"/>
              <a:t>IVIg</a:t>
            </a:r>
            <a:r>
              <a:rPr lang="fr-FR" dirty="0"/>
              <a:t> fortes doses)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8F98FD-BDA7-4585-A5C3-0CCF9172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8" y="1898076"/>
            <a:ext cx="5812462" cy="42394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F81630-19AF-42D3-A6F6-A801262E3AAF}"/>
              </a:ext>
            </a:extLst>
          </p:cNvPr>
          <p:cNvSpPr txBox="1"/>
          <p:nvPr/>
        </p:nvSpPr>
        <p:spPr>
          <a:xfrm flipH="1">
            <a:off x="8580581" y="6585525"/>
            <a:ext cx="3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D’après diapo Y. </a:t>
            </a:r>
            <a:r>
              <a:rPr lang="fr-FR" dirty="0" err="1"/>
              <a:t>gillet</a:t>
            </a:r>
            <a:r>
              <a:rPr lang="fr-FR" dirty="0"/>
              <a:t>/</a:t>
            </a:r>
            <a:r>
              <a:rPr lang="fr-FR" dirty="0" err="1"/>
              <a:t>Mathie</a:t>
            </a:r>
            <a:r>
              <a:rPr lang="fr-FR" dirty="0"/>
              <a:t> </a:t>
            </a:r>
            <a:r>
              <a:rPr lang="fr-FR" dirty="0" err="1"/>
              <a:t>Lorrot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840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78E48-8E4B-4B1E-9AD7-700E08ED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33"/>
            <a:ext cx="10515600" cy="1330470"/>
          </a:xfrm>
        </p:spPr>
        <p:txBody>
          <a:bodyPr/>
          <a:lstStyle/>
          <a:p>
            <a:r>
              <a:rPr lang="fr-FR" dirty="0"/>
              <a:t>Réduction radicale et rapide de l’inoculum???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060C1-ABED-4073-B854-DB330682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Une seule méthode =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drainer tout ce qui est </a:t>
            </a:r>
            <a:r>
              <a:rPr lang="fr-FR" dirty="0" err="1"/>
              <a:t>drainable</a:t>
            </a:r>
            <a:r>
              <a:rPr lang="fr-FR" dirty="0"/>
              <a:t> (indication « infectiologique » +++)</a:t>
            </a:r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pb du risque anesthésique</a:t>
            </a:r>
          </a:p>
        </p:txBody>
      </p:sp>
      <p:pic>
        <p:nvPicPr>
          <p:cNvPr id="2050" name="Picture 2" descr="Petite chirurgie">
            <a:extLst>
              <a:ext uri="{FF2B5EF4-FFF2-40B4-BE49-F238E27FC236}">
                <a16:creationId xmlns:a16="http://schemas.microsoft.com/office/drawing/2014/main" id="{B02C9888-339D-4440-8900-56A0DCB6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64" y="1077192"/>
            <a:ext cx="3977986" cy="22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uméros utiles">
            <a:extLst>
              <a:ext uri="{FF2B5EF4-FFF2-40B4-BE49-F238E27FC236}">
                <a16:creationId xmlns:a16="http://schemas.microsoft.com/office/drawing/2014/main" id="{02EE6A1F-8A11-43C9-BDD0-1F5D75B2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7" y="10333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67A9E2-9138-486A-A1BB-E034FE686FAF}"/>
              </a:ext>
            </a:extLst>
          </p:cNvPr>
          <p:cNvSpPr txBox="1"/>
          <p:nvPr/>
        </p:nvSpPr>
        <p:spPr>
          <a:xfrm flipH="1">
            <a:off x="8580581" y="6585525"/>
            <a:ext cx="3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D’après diapo Y. </a:t>
            </a:r>
            <a:r>
              <a:rPr lang="fr-FR" dirty="0" err="1"/>
              <a:t>gillet</a:t>
            </a:r>
            <a:r>
              <a:rPr lang="fr-FR" dirty="0"/>
              <a:t>/</a:t>
            </a:r>
            <a:r>
              <a:rPr lang="fr-FR" dirty="0" err="1"/>
              <a:t>Mathie</a:t>
            </a:r>
            <a:r>
              <a:rPr lang="fr-FR" dirty="0"/>
              <a:t> </a:t>
            </a:r>
            <a:r>
              <a:rPr lang="fr-FR" dirty="0" err="1"/>
              <a:t>Lorrot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6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B2C73-C5AB-4B11-8AD9-E301764F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8" y="365125"/>
            <a:ext cx="10658702" cy="1343602"/>
          </a:xfrm>
        </p:spPr>
        <p:txBody>
          <a:bodyPr/>
          <a:lstStyle/>
          <a:p>
            <a:r>
              <a:rPr lang="fr-FR" dirty="0"/>
              <a:t>Traitement IISGA = Urgence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716A99-E425-4416-9FF5-63779D4E1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22" y="1681024"/>
            <a:ext cx="5424055" cy="4927594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Choc septique </a:t>
            </a:r>
          </a:p>
          <a:p>
            <a:pPr marL="0" indent="0">
              <a:buNone/>
            </a:pPr>
            <a:r>
              <a:rPr lang="fr-FR" dirty="0"/>
              <a:t>Traitement du choc</a:t>
            </a:r>
          </a:p>
          <a:p>
            <a:pPr algn="ctr">
              <a:buFontTx/>
              <a:buChar char="-"/>
            </a:pPr>
            <a:r>
              <a:rPr lang="fr-FR" dirty="0"/>
              <a:t>Remplissage vasculaire, très souvent massif</a:t>
            </a:r>
          </a:p>
          <a:p>
            <a:pPr algn="ctr">
              <a:buFontTx/>
              <a:buChar char="-"/>
            </a:pPr>
            <a:r>
              <a:rPr lang="fr-FR" dirty="0"/>
              <a:t>      atteinte myocardique </a:t>
            </a:r>
          </a:p>
          <a:p>
            <a:pPr>
              <a:buFontTx/>
              <a:buChar char="-"/>
            </a:pPr>
            <a:r>
              <a:rPr lang="fr-FR" dirty="0"/>
              <a:t>Inotropes</a:t>
            </a:r>
          </a:p>
          <a:p>
            <a:pPr>
              <a:buFontTx/>
              <a:buChar char="-"/>
            </a:pPr>
            <a:r>
              <a:rPr lang="fr-FR" dirty="0"/>
              <a:t>Traitements de suppléance (ventilation, dialyse etc…)</a:t>
            </a:r>
          </a:p>
          <a:p>
            <a:pPr marL="0" indent="0">
              <a:buNone/>
            </a:pPr>
            <a:r>
              <a:rPr lang="fr-FR" dirty="0"/>
              <a:t>Traitement de la porte d’entrée +++</a:t>
            </a:r>
          </a:p>
        </p:txBody>
      </p:sp>
      <p:pic>
        <p:nvPicPr>
          <p:cNvPr id="5" name="Picture 4" descr="Numéros utiles">
            <a:extLst>
              <a:ext uri="{FF2B5EF4-FFF2-40B4-BE49-F238E27FC236}">
                <a16:creationId xmlns:a16="http://schemas.microsoft.com/office/drawing/2014/main" id="{F9DC331F-771C-458F-9370-E073100A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74" y="-46180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1DB4BA-0AAF-4A08-8E6E-B2710A6F4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8932"/>
            <a:ext cx="852055" cy="741074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954E3B2-A88E-4752-87FD-AA42C0F543C0}"/>
              </a:ext>
            </a:extLst>
          </p:cNvPr>
          <p:cNvSpPr txBox="1">
            <a:spLocks/>
          </p:cNvSpPr>
          <p:nvPr/>
        </p:nvSpPr>
        <p:spPr>
          <a:xfrm>
            <a:off x="6636490" y="1705556"/>
            <a:ext cx="5424055" cy="490306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Choc toxinique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Traitement du choc</a:t>
            </a:r>
          </a:p>
          <a:p>
            <a:pPr algn="ctr">
              <a:buFontTx/>
              <a:buChar char="-"/>
            </a:pPr>
            <a:r>
              <a:rPr lang="fr-FR" dirty="0"/>
              <a:t>Remplissage vasculaire, très souvent massif</a:t>
            </a:r>
          </a:p>
          <a:p>
            <a:pPr algn="ctr">
              <a:buFontTx/>
              <a:buChar char="-"/>
            </a:pPr>
            <a:r>
              <a:rPr lang="fr-FR" dirty="0"/>
              <a:t>      atteinte myocardique </a:t>
            </a:r>
          </a:p>
          <a:p>
            <a:pPr>
              <a:buFontTx/>
              <a:buChar char="-"/>
            </a:pPr>
            <a:r>
              <a:rPr lang="fr-FR" dirty="0"/>
              <a:t>Inotropes</a:t>
            </a:r>
          </a:p>
          <a:p>
            <a:pPr>
              <a:buFontTx/>
              <a:buChar char="-"/>
            </a:pPr>
            <a:r>
              <a:rPr lang="fr-FR" dirty="0"/>
              <a:t>Traitements de suppléance (ventilation, dialyse etc…)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Traitement de la porte d’entrée +++</a:t>
            </a:r>
          </a:p>
          <a:p>
            <a:pPr marL="457200" lvl="1" indent="0">
              <a:buNone/>
            </a:pPr>
            <a:r>
              <a:rPr lang="fr-FR" dirty="0"/>
              <a:t>- Foyer infectieux pas toujours évident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969762-0F69-4A68-A87C-38AA41034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97" y="3308932"/>
            <a:ext cx="852055" cy="7410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1D0A41-B40B-4E35-A340-3A3920DA52A9}"/>
              </a:ext>
            </a:extLst>
          </p:cNvPr>
          <p:cNvSpPr txBox="1"/>
          <p:nvPr/>
        </p:nvSpPr>
        <p:spPr>
          <a:xfrm flipH="1">
            <a:off x="8580581" y="6585525"/>
            <a:ext cx="3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D’après diapo Y. </a:t>
            </a:r>
            <a:r>
              <a:rPr lang="fr-FR" dirty="0" err="1"/>
              <a:t>gillet</a:t>
            </a:r>
            <a:r>
              <a:rPr lang="fr-FR" dirty="0"/>
              <a:t>/</a:t>
            </a:r>
            <a:r>
              <a:rPr lang="fr-FR" dirty="0" err="1"/>
              <a:t>Mathie</a:t>
            </a:r>
            <a:r>
              <a:rPr lang="fr-FR" dirty="0"/>
              <a:t> </a:t>
            </a:r>
            <a:r>
              <a:rPr lang="fr-FR" dirty="0" err="1"/>
              <a:t>Lorrot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0A70F2-ADD6-4234-9FF1-D90233E5B02D}"/>
              </a:ext>
            </a:extLst>
          </p:cNvPr>
          <p:cNvSpPr txBox="1">
            <a:spLocks/>
          </p:cNvSpPr>
          <p:nvPr/>
        </p:nvSpPr>
        <p:spPr>
          <a:xfrm>
            <a:off x="695098" y="365125"/>
            <a:ext cx="10658702" cy="134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Traitement IISGA = Urgence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EE361F0-EC8B-4361-B64B-ED6EBFF15FF7}"/>
              </a:ext>
            </a:extLst>
          </p:cNvPr>
          <p:cNvSpPr txBox="1">
            <a:spLocks/>
          </p:cNvSpPr>
          <p:nvPr/>
        </p:nvSpPr>
        <p:spPr>
          <a:xfrm>
            <a:off x="487222" y="1687085"/>
            <a:ext cx="5424055" cy="490306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Choc septique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/>
              <a:t>Antibiothérapie IV adaptée</a:t>
            </a:r>
          </a:p>
          <a:p>
            <a:pPr marL="0" indent="0" algn="ctr">
              <a:buNone/>
            </a:pPr>
            <a:r>
              <a:rPr lang="fr-FR" dirty="0"/>
              <a:t>Cible : </a:t>
            </a:r>
            <a:r>
              <a:rPr lang="fr-FR" dirty="0" err="1"/>
              <a:t>Strepto</a:t>
            </a:r>
            <a:r>
              <a:rPr lang="fr-FR" dirty="0"/>
              <a:t> (+ </a:t>
            </a:r>
            <a:r>
              <a:rPr lang="fr-FR" dirty="0" err="1"/>
              <a:t>Staph</a:t>
            </a:r>
            <a:r>
              <a:rPr lang="fr-FR" dirty="0"/>
              <a:t>)  Amoxicilline (/ A clavulanique) </a:t>
            </a:r>
          </a:p>
        </p:txBody>
      </p:sp>
      <p:pic>
        <p:nvPicPr>
          <p:cNvPr id="6" name="Picture 4" descr="Numéros utiles">
            <a:extLst>
              <a:ext uri="{FF2B5EF4-FFF2-40B4-BE49-F238E27FC236}">
                <a16:creationId xmlns:a16="http://schemas.microsoft.com/office/drawing/2014/main" id="{74563299-21CC-48C5-82AC-5931F132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74" y="-55416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98F5DBD-AEA3-422B-9B41-61D7B9E31318}"/>
              </a:ext>
            </a:extLst>
          </p:cNvPr>
          <p:cNvSpPr txBox="1">
            <a:spLocks/>
          </p:cNvSpPr>
          <p:nvPr/>
        </p:nvSpPr>
        <p:spPr>
          <a:xfrm>
            <a:off x="6354625" y="1691707"/>
            <a:ext cx="5454092" cy="490306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Choc toxinique</a:t>
            </a:r>
          </a:p>
          <a:p>
            <a:pPr marL="0" indent="0" algn="ctr">
              <a:buNone/>
            </a:pPr>
            <a:r>
              <a:rPr lang="fr-FR" b="1" dirty="0"/>
              <a:t>Antibiothérapie IV adaptée</a:t>
            </a:r>
          </a:p>
          <a:p>
            <a:pPr marL="0" indent="0" algn="ctr">
              <a:buNone/>
            </a:pPr>
            <a:r>
              <a:rPr lang="fr-FR" dirty="0"/>
              <a:t>Cible : </a:t>
            </a:r>
            <a:r>
              <a:rPr lang="fr-FR" dirty="0" err="1"/>
              <a:t>Strepto</a:t>
            </a:r>
            <a:r>
              <a:rPr lang="fr-FR" dirty="0"/>
              <a:t> (+ </a:t>
            </a:r>
            <a:r>
              <a:rPr lang="fr-FR" dirty="0" err="1"/>
              <a:t>Staph</a:t>
            </a:r>
            <a:r>
              <a:rPr lang="fr-FR" dirty="0"/>
              <a:t>)  </a:t>
            </a:r>
          </a:p>
          <a:p>
            <a:pPr marL="0" indent="0" algn="ctr">
              <a:buNone/>
            </a:pPr>
            <a:r>
              <a:rPr lang="fr-FR" dirty="0"/>
              <a:t>Amoxicilline 150-200mg/kg/j (/ A clavulanique) </a:t>
            </a:r>
          </a:p>
          <a:p>
            <a:pPr marL="0" indent="0" algn="ctr">
              <a:buNone/>
            </a:pPr>
            <a:r>
              <a:rPr lang="fr-FR" b="1" dirty="0"/>
              <a:t>Antibiotiques anti-toxines IV</a:t>
            </a:r>
          </a:p>
          <a:p>
            <a:pPr marL="0" indent="0" algn="ctr">
              <a:buNone/>
            </a:pPr>
            <a:r>
              <a:rPr lang="fr-FR" dirty="0"/>
              <a:t>Clindamycine 40mg/kg/j</a:t>
            </a:r>
          </a:p>
          <a:p>
            <a:pPr marL="0" indent="0" algn="ctr">
              <a:buNone/>
            </a:pPr>
            <a:r>
              <a:rPr lang="fr-FR" dirty="0"/>
              <a:t>Ou </a:t>
            </a:r>
            <a:r>
              <a:rPr lang="fr-FR" dirty="0" err="1"/>
              <a:t>Linezolide</a:t>
            </a:r>
            <a:r>
              <a:rPr lang="fr-FR" dirty="0"/>
              <a:t> 30mg/kg/jour en 3x </a:t>
            </a:r>
          </a:p>
          <a:p>
            <a:pPr marL="0" indent="0" algn="ctr">
              <a:buNone/>
            </a:pPr>
            <a:r>
              <a:rPr lang="fr-FR" dirty="0"/>
              <a:t>(&gt; 12 ans 600mg x 2/j)</a:t>
            </a:r>
          </a:p>
          <a:p>
            <a:pPr marL="0" indent="0" algn="ctr">
              <a:buNone/>
            </a:pPr>
            <a:r>
              <a:rPr lang="fr-FR" b="1" dirty="0"/>
              <a:t>+/- Immunoglobulines IV (1g/kg x2)</a:t>
            </a:r>
          </a:p>
          <a:p>
            <a:pPr marL="0" indent="0">
              <a:buNone/>
            </a:pPr>
            <a:r>
              <a:rPr lang="fr-FR" dirty="0"/>
              <a:t>– Anticorps anti toxine </a:t>
            </a:r>
          </a:p>
          <a:p>
            <a:pPr marL="0" indent="0">
              <a:buNone/>
            </a:pPr>
            <a:r>
              <a:rPr lang="fr-FR" dirty="0"/>
              <a:t>– Action </a:t>
            </a:r>
            <a:r>
              <a:rPr lang="fr-FR" dirty="0" err="1"/>
              <a:t>immuno-modulatrice</a:t>
            </a:r>
            <a:r>
              <a:rPr lang="fr-FR" dirty="0"/>
              <a:t> sur l’activation lymphocytaire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0CB515-2D74-4DE7-A98D-35378D93D573}"/>
              </a:ext>
            </a:extLst>
          </p:cNvPr>
          <p:cNvSpPr txBox="1"/>
          <p:nvPr/>
        </p:nvSpPr>
        <p:spPr>
          <a:xfrm flipH="1">
            <a:off x="8580581" y="6585525"/>
            <a:ext cx="364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D’après diapo Y. </a:t>
            </a:r>
            <a:r>
              <a:rPr lang="fr-FR" dirty="0" err="1"/>
              <a:t>gillet</a:t>
            </a:r>
            <a:r>
              <a:rPr lang="fr-FR" dirty="0"/>
              <a:t>/</a:t>
            </a:r>
            <a:r>
              <a:rPr lang="fr-FR" dirty="0" err="1"/>
              <a:t>Mathie</a:t>
            </a:r>
            <a:r>
              <a:rPr lang="fr-FR" dirty="0"/>
              <a:t> </a:t>
            </a:r>
            <a:r>
              <a:rPr lang="fr-FR" dirty="0" err="1"/>
              <a:t>Lorrot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3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8DFC5-B827-4C7E-96E1-1DBC2333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160D79-DB8A-4327-9492-34EAB8423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58ECE9-1674-4463-9443-604B32DB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70"/>
            <a:ext cx="5802435" cy="43344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274A62-ED73-4F0E-87C6-13EF68E7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40" y="177553"/>
            <a:ext cx="4857548" cy="39905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AA099DA-90F8-4BA9-BB32-0562685C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48" y="2583412"/>
            <a:ext cx="6341384" cy="40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E2017-2B17-428F-9C62-B4BE7412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pourquoi cette « épidémie d’ IISGA »?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EB49EA-A553-4A30-BE3D-805D4CE8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624"/>
            <a:ext cx="12192000" cy="43187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22CFD3-0E4F-49FE-9ABC-AFD5373998FC}"/>
              </a:ext>
            </a:extLst>
          </p:cNvPr>
          <p:cNvSpPr txBox="1"/>
          <p:nvPr/>
        </p:nvSpPr>
        <p:spPr>
          <a:xfrm>
            <a:off x="2216459" y="5752729"/>
            <a:ext cx="7759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Dette d’exposition plutôt que dette immunitaire</a:t>
            </a:r>
          </a:p>
          <a:p>
            <a:pPr algn="ctr"/>
            <a:r>
              <a:rPr lang="fr-FR" dirty="0"/>
              <a:t>=&gt; effet de rattrapage</a:t>
            </a:r>
            <a:endParaRPr lang="fr-F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595DE-1166-46E2-9D67-C5DBBDA35CDC}"/>
              </a:ext>
            </a:extLst>
          </p:cNvPr>
          <p:cNvSpPr/>
          <p:nvPr/>
        </p:nvSpPr>
        <p:spPr>
          <a:xfrm>
            <a:off x="5986513" y="6182813"/>
            <a:ext cx="613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212121"/>
                </a:solidFill>
                <a:latin typeface="Roboto"/>
              </a:rPr>
              <a:t>Cohen et al, Infect Dis </a:t>
            </a:r>
            <a:r>
              <a:rPr lang="fr-FR" dirty="0" err="1">
                <a:solidFill>
                  <a:srgbClr val="212121"/>
                </a:solidFill>
                <a:latin typeface="Roboto"/>
              </a:rPr>
              <a:t>Now</a:t>
            </a:r>
            <a:r>
              <a:rPr lang="fr-FR" dirty="0">
                <a:solidFill>
                  <a:srgbClr val="212121"/>
                </a:solidFill>
                <a:latin typeface="Roboto"/>
              </a:rPr>
              <a:t>. 2021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D19CD-F7BC-4DDD-A833-8E7571083521}"/>
              </a:ext>
            </a:extLst>
          </p:cNvPr>
          <p:cNvSpPr/>
          <p:nvPr/>
        </p:nvSpPr>
        <p:spPr>
          <a:xfrm>
            <a:off x="5996870" y="6486133"/>
            <a:ext cx="6131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212121"/>
                </a:solidFill>
                <a:latin typeface="Roboto"/>
              </a:rPr>
              <a:t>Cohen et al, Infect Dis </a:t>
            </a:r>
            <a:r>
              <a:rPr lang="fr-FR" dirty="0" err="1">
                <a:solidFill>
                  <a:srgbClr val="212121"/>
                </a:solidFill>
                <a:latin typeface="Roboto"/>
              </a:rPr>
              <a:t>Now</a:t>
            </a:r>
            <a:r>
              <a:rPr lang="fr-FR" dirty="0">
                <a:solidFill>
                  <a:srgbClr val="212121"/>
                </a:solidFill>
                <a:latin typeface="Roboto"/>
              </a:rPr>
              <a:t>.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7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E3BDE-516B-4DA8-B680-A2FFD87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9388"/>
          </a:xfrm>
        </p:spPr>
        <p:txBody>
          <a:bodyPr/>
          <a:lstStyle/>
          <a:p>
            <a:r>
              <a:rPr lang="fr-FR" dirty="0"/>
              <a:t>Prévention IISGA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B14B76-2038-441F-8FAA-F3421BD2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14487"/>
            <a:ext cx="7239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60C85-7C7E-4631-99F0-D68EC7E5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363985"/>
            <a:ext cx="10545932" cy="1296140"/>
          </a:xfrm>
        </p:spPr>
        <p:txBody>
          <a:bodyPr/>
          <a:lstStyle/>
          <a:p>
            <a:r>
              <a:rPr lang="fr-FR" dirty="0"/>
              <a:t>Streptocoque A: ce qu’on savait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26FA9A-296A-42C9-B919-5776F31D6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Cause la plus fréquente de pharyngite bactérienne chez les enfants d'âge scolaire = 20-30% dans pays au haut niveau de vie</a:t>
            </a:r>
          </a:p>
          <a:p>
            <a:r>
              <a:rPr lang="fr-FR" dirty="0"/>
              <a:t> Portage asymptomatique du SGA: 11 % et 15 % enfants âgés ≥ 5 ans</a:t>
            </a:r>
          </a:p>
          <a:p>
            <a:r>
              <a:rPr lang="fr-FR" dirty="0"/>
              <a:t>Majorité des cas = maladie bénigne </a:t>
            </a:r>
          </a:p>
          <a:p>
            <a:pPr marL="914400" lvl="2" indent="0">
              <a:buNone/>
            </a:pPr>
            <a:r>
              <a:rPr lang="fr-FR" dirty="0"/>
              <a:t>Mal de gorge, céphalées, fièvre +/- éruption cutanée fine et rouge (scarlatine)</a:t>
            </a:r>
          </a:p>
          <a:p>
            <a:r>
              <a:rPr lang="fr-FR" dirty="0"/>
              <a:t>Incidence pharyngite à SGA max en hiver, début du printemps en Europe</a:t>
            </a:r>
          </a:p>
          <a:p>
            <a:r>
              <a:rPr lang="fr-FR" dirty="0"/>
              <a:t>Epidémies scolaires fréquentes </a:t>
            </a:r>
          </a:p>
          <a:p>
            <a:r>
              <a:rPr lang="fr-FR" dirty="0"/>
              <a:t>Diagnostic par TDR</a:t>
            </a:r>
          </a:p>
          <a:p>
            <a:r>
              <a:rPr lang="fr-FR" dirty="0"/>
              <a:t>Traitement: antibiotique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647279-B24D-45A1-ADB9-DE539A4A8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7" t="13425" r="52634" b="47188"/>
          <a:stretch/>
        </p:blipFill>
        <p:spPr>
          <a:xfrm>
            <a:off x="8356087" y="65596"/>
            <a:ext cx="2273582" cy="1737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77C9E0-E509-4E76-B55A-5EDDB8809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442" r="72484"/>
          <a:stretch/>
        </p:blipFill>
        <p:spPr>
          <a:xfrm>
            <a:off x="9107053" y="4749901"/>
            <a:ext cx="2845738" cy="18804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2D880E-DF7A-4E9C-886C-A36F218C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88"/>
          <a:stretch/>
        </p:blipFill>
        <p:spPr>
          <a:xfrm>
            <a:off x="10629669" y="0"/>
            <a:ext cx="1562331" cy="18804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6DCB2B-830F-4CF5-9F0A-C52A33F7D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72" y="4376245"/>
            <a:ext cx="2422114" cy="15994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3B9B64-76FF-41AC-9DB6-2C223741BE5E}"/>
              </a:ext>
            </a:extLst>
          </p:cNvPr>
          <p:cNvSpPr/>
          <p:nvPr/>
        </p:nvSpPr>
        <p:spPr>
          <a:xfrm>
            <a:off x="8429474" y="6529077"/>
            <a:ext cx="374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uli"/>
              </a:rPr>
              <a:t>Oliver J et al. </a:t>
            </a:r>
            <a:r>
              <a:rPr lang="fr-FR" dirty="0" err="1">
                <a:solidFill>
                  <a:srgbClr val="000000"/>
                </a:solidFill>
                <a:latin typeface="Muli"/>
              </a:rPr>
              <a:t>PLoS</a:t>
            </a:r>
            <a:r>
              <a:rPr lang="fr-FR" dirty="0">
                <a:solidFill>
                  <a:srgbClr val="000000"/>
                </a:solidFill>
                <a:latin typeface="Muli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Muli"/>
              </a:rPr>
              <a:t>Negl</a:t>
            </a:r>
            <a:r>
              <a:rPr lang="fr-FR" dirty="0">
                <a:solidFill>
                  <a:srgbClr val="000000"/>
                </a:solidFill>
                <a:latin typeface="Muli"/>
              </a:rPr>
              <a:t> Trop Dis. 2018</a:t>
            </a:r>
          </a:p>
        </p:txBody>
      </p:sp>
    </p:spTree>
    <p:extLst>
      <p:ext uri="{BB962C8B-B14F-4D97-AF65-F5344CB8AC3E}">
        <p14:creationId xmlns:p14="http://schemas.microsoft.com/office/powerpoint/2010/main" val="10714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BD81E1-FA94-40D0-A124-439F161B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3A290D-0617-4D15-963C-ECEA3F13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51" y="2359025"/>
            <a:ext cx="7353300" cy="39528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7FE2761-100F-4FEC-BDCF-03D5F7D3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2755"/>
          </a:xfrm>
        </p:spPr>
        <p:txBody>
          <a:bodyPr/>
          <a:lstStyle/>
          <a:p>
            <a:r>
              <a:rPr lang="fr-FR" dirty="0"/>
              <a:t>Prévention IISGA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F08C60-6B3E-41C0-9D21-91923C12DF02}"/>
              </a:ext>
            </a:extLst>
          </p:cNvPr>
          <p:cNvSpPr txBox="1"/>
          <p:nvPr/>
        </p:nvSpPr>
        <p:spPr>
          <a:xfrm>
            <a:off x="10404629" y="6471821"/>
            <a:ext cx="178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HCSP juillet 2023</a:t>
            </a:r>
          </a:p>
        </p:txBody>
      </p:sp>
    </p:spTree>
    <p:extLst>
      <p:ext uri="{BB962C8B-B14F-4D97-AF65-F5344CB8AC3E}">
        <p14:creationId xmlns:p14="http://schemas.microsoft.com/office/powerpoint/2010/main" val="1000257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0C5DC66-42F1-4E0C-8B11-81B7F0C4E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167731"/>
            <a:ext cx="7315200" cy="36671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00A1FDC-0078-4CF2-A2A8-5C6E98A6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Prévention IISGA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0ABBE1-D4C7-4B5A-A735-6651A4D7D277}"/>
              </a:ext>
            </a:extLst>
          </p:cNvPr>
          <p:cNvSpPr txBox="1"/>
          <p:nvPr/>
        </p:nvSpPr>
        <p:spPr>
          <a:xfrm>
            <a:off x="10404629" y="6471821"/>
            <a:ext cx="178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HCSP juillet 2023</a:t>
            </a:r>
          </a:p>
        </p:txBody>
      </p:sp>
    </p:spTree>
    <p:extLst>
      <p:ext uri="{BB962C8B-B14F-4D97-AF65-F5344CB8AC3E}">
        <p14:creationId xmlns:p14="http://schemas.microsoft.com/office/powerpoint/2010/main" val="4232323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E3BDE-516B-4DA8-B680-A2FFD87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Prévention </a:t>
            </a:r>
            <a:r>
              <a:rPr lang="fr-FR" dirty="0" err="1"/>
              <a:t>Strepto</a:t>
            </a:r>
            <a:r>
              <a:rPr lang="fr-FR" dirty="0"/>
              <a:t> 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FE50F-9BDC-40DA-B458-2909CC3D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AD8E78-8A92-4EDE-9310-D595817E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11" y="1724025"/>
            <a:ext cx="10883578" cy="44529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8C7E5A-670F-4982-850D-BFB50C1FDDCA}"/>
              </a:ext>
            </a:extLst>
          </p:cNvPr>
          <p:cNvSpPr txBox="1"/>
          <p:nvPr/>
        </p:nvSpPr>
        <p:spPr>
          <a:xfrm>
            <a:off x="8211844" y="6525087"/>
            <a:ext cx="397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Brouwer et al , Nat </a:t>
            </a:r>
            <a:r>
              <a:rPr lang="fr-FR" dirty="0" err="1"/>
              <a:t>Rev</a:t>
            </a:r>
            <a:r>
              <a:rPr lang="fr-FR" dirty="0"/>
              <a:t> </a:t>
            </a:r>
            <a:r>
              <a:rPr lang="fr-FR" dirty="0" err="1"/>
              <a:t>Microbiol</a:t>
            </a:r>
            <a:r>
              <a:rPr lang="fr-FR" dirty="0"/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577230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BC420-8998-4839-8D28-8DC9C271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Conclusions/Perspectives IISGA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CABC7-6FC1-4802-A923-44814746B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319 patients inclus dans 34 centres français</a:t>
            </a:r>
          </a:p>
          <a:p>
            <a:r>
              <a:rPr lang="fr-FR" dirty="0"/>
              <a:t>Formes sévères:</a:t>
            </a:r>
          </a:p>
          <a:p>
            <a:pPr lvl="1">
              <a:buFontTx/>
              <a:buChar char="-"/>
            </a:pPr>
            <a:r>
              <a:rPr lang="fr-FR" dirty="0"/>
              <a:t>1/3 en réa ou USC</a:t>
            </a:r>
          </a:p>
          <a:p>
            <a:pPr lvl="1">
              <a:buFontTx/>
              <a:buChar char="-"/>
            </a:pPr>
            <a:r>
              <a:rPr lang="fr-FR" dirty="0"/>
              <a:t>10 décès</a:t>
            </a:r>
          </a:p>
          <a:p>
            <a:pPr lvl="1">
              <a:buFontTx/>
              <a:buChar char="-"/>
            </a:pPr>
            <a:r>
              <a:rPr lang="fr-FR" dirty="0"/>
              <a:t>1/3 nécessité de chirurgie </a:t>
            </a:r>
          </a:p>
          <a:p>
            <a:pPr lvl="1">
              <a:buFontTx/>
              <a:buChar char="-"/>
            </a:pPr>
            <a:r>
              <a:rPr lang="fr-FR" dirty="0"/>
              <a:t>9% de séquelles à court terme</a:t>
            </a:r>
          </a:p>
          <a:p>
            <a:r>
              <a:rPr lang="fr-FR" dirty="0"/>
              <a:t>Atteinte respiratoire (ORL/pulmonaire) prédominante</a:t>
            </a:r>
          </a:p>
          <a:p>
            <a:r>
              <a:rPr lang="fr-FR" dirty="0"/>
              <a:t>Vigilance +++ sur les signes de gravité et les évolutions inhabituelles</a:t>
            </a:r>
          </a:p>
          <a:p>
            <a:r>
              <a:rPr lang="fr-FR" dirty="0"/>
              <a:t>Si infection grave à SGA =&gt; Prise en charge rapide, globale, centrée sur les toxines (mais pas que) indispensable </a:t>
            </a:r>
          </a:p>
          <a:p>
            <a:r>
              <a:rPr lang="fr-FR" dirty="0"/>
              <a:t>Documentation des cas graves: envoi de la souche au CNR</a:t>
            </a:r>
          </a:p>
          <a:p>
            <a:r>
              <a:rPr lang="fr-FR" dirty="0"/>
              <a:t>Inclusion des cas graves dans étude ISAI du GPIP</a:t>
            </a:r>
          </a:p>
          <a:p>
            <a:r>
              <a:rPr lang="fr-FR" dirty="0"/>
              <a:t>Mise en place d’un système de surveillance des infections invasives en pédiatrie (GFRUP/SPF/GPIP)</a:t>
            </a:r>
          </a:p>
          <a:p>
            <a:r>
              <a:rPr lang="fr-FR" dirty="0"/>
              <a:t>Participation à un réseau de surveillance européen</a:t>
            </a:r>
          </a:p>
        </p:txBody>
      </p:sp>
    </p:spTree>
    <p:extLst>
      <p:ext uri="{BB962C8B-B14F-4D97-AF65-F5344CB8AC3E}">
        <p14:creationId xmlns:p14="http://schemas.microsoft.com/office/powerpoint/2010/main" val="251199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0F2E5-DE1B-47CA-B5AB-4A317300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09688"/>
          </a:xfrm>
        </p:spPr>
        <p:txBody>
          <a:bodyPr/>
          <a:lstStyle/>
          <a:p>
            <a:r>
              <a:rPr lang="fr-FR" dirty="0"/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2811F-60C8-45AB-A889-23664E43F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4D4EC-05B4-4F94-B8B5-D34B1D70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054"/>
            <a:ext cx="12192000" cy="58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0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3B2E4-F361-4E8C-9482-9DC7E208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02379F-8BCD-4617-8131-C8E730E7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08" y="1801091"/>
            <a:ext cx="10513291" cy="4375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/>
              <a:t>Merci de votre attention!</a:t>
            </a:r>
          </a:p>
          <a:p>
            <a:pPr marL="0" indent="0" algn="ctr">
              <a:buNone/>
            </a:pPr>
            <a:endParaRPr lang="fr-FR" sz="5400" dirty="0"/>
          </a:p>
          <a:p>
            <a:pPr marL="0" indent="0" algn="ctr">
              <a:buNone/>
            </a:pPr>
            <a:r>
              <a:rPr lang="fr-FR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156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5DF579E-B6C8-42AB-8442-0E21871D2329}"/>
              </a:ext>
            </a:extLst>
          </p:cNvPr>
          <p:cNvGrpSpPr/>
          <p:nvPr/>
        </p:nvGrpSpPr>
        <p:grpSpPr>
          <a:xfrm>
            <a:off x="2814219" y="3861786"/>
            <a:ext cx="7638697" cy="2059619"/>
            <a:chOff x="4350057" y="3018408"/>
            <a:chExt cx="7638697" cy="1953087"/>
          </a:xfrm>
        </p:grpSpPr>
        <p:pic>
          <p:nvPicPr>
            <p:cNvPr id="1026" name="Picture 2" descr="Résultat de recherche d'images pour &quot;carte du monde noir et blanc&quot;">
              <a:extLst>
                <a:ext uri="{FF2B5EF4-FFF2-40B4-BE49-F238E27FC236}">
                  <a16:creationId xmlns:a16="http://schemas.microsoft.com/office/drawing/2014/main" id="{8F47FC7E-7B7C-41C2-A060-88DBC6F81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7" y="3018408"/>
              <a:ext cx="3488926" cy="195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E7F17-0120-4B18-8A82-7CE80DEF7CA9}"/>
                </a:ext>
              </a:extLst>
            </p:cNvPr>
            <p:cNvSpPr/>
            <p:nvPr/>
          </p:nvSpPr>
          <p:spPr>
            <a:xfrm>
              <a:off x="7234376" y="3794750"/>
              <a:ext cx="4754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=&gt; mise en place surveillance IISGA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F9D3A9-5969-4536-9812-003C6F2C3386}"/>
              </a:ext>
            </a:extLst>
          </p:cNvPr>
          <p:cNvGrpSpPr/>
          <p:nvPr/>
        </p:nvGrpSpPr>
        <p:grpSpPr>
          <a:xfrm>
            <a:off x="701336" y="1331650"/>
            <a:ext cx="10839636" cy="5632311"/>
            <a:chOff x="798990" y="1634097"/>
            <a:chExt cx="10741982" cy="51969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03B726-91B8-4406-A89E-1FBC0BAC9039}"/>
                </a:ext>
              </a:extLst>
            </p:cNvPr>
            <p:cNvSpPr/>
            <p:nvPr/>
          </p:nvSpPr>
          <p:spPr>
            <a:xfrm>
              <a:off x="798990" y="1634097"/>
              <a:ext cx="10741982" cy="519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XIXème et XXème siècles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Infections sévères à SGA = fièvres puerpérales et surinfections de plaies de guerre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1940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Antibiothérapie + progrès hygiène/antisepsie = baisse incidence et sévérité IISGA</a:t>
              </a: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Années 1980: 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Epidémies de rhumatisme articulaire aigu aux Etats-Unis et bactérie "mangeuse de chair" en Angleterre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En France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, </a:t>
              </a:r>
              <a:r>
                <a:rPr lang="fr-FR" dirty="0"/>
                <a:t>données du réseau de laboratoires hospitaliers « EPIBAC » = </a:t>
              </a:r>
              <a:r>
                <a:rPr lang="fr-FR" b="1" dirty="0"/>
                <a:t>une augmentation régulière des IISGA depuis près de 20 ans</a:t>
              </a:r>
              <a:r>
                <a:rPr lang="fr-FR" dirty="0"/>
                <a:t>, 1,2 cas/100 000 habitants en 2000 à 4,4 cas/100 000 habitants en 2019 </a:t>
              </a:r>
            </a:p>
            <a:p>
              <a:pPr lvl="2" algn="just"/>
              <a:r>
                <a:rPr lang="fr-FR" dirty="0"/>
                <a:t>En 2020, l’incidence a diminué (2,4/100 000) et cette baisse s’est poursuivie en 2021 (1,5/100 000)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 </a:t>
              </a:r>
              <a:endParaRPr lang="fr-FR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630A99A-0DD7-432B-A4E1-3DF524E183E0}"/>
                </a:ext>
              </a:extLst>
            </p:cNvPr>
            <p:cNvSpPr/>
            <p:nvPr/>
          </p:nvSpPr>
          <p:spPr>
            <a:xfrm>
              <a:off x="4332304" y="4433043"/>
              <a:ext cx="241176" cy="1405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3DF900-C33F-4DF8-AD1A-777BCC3DF43E}"/>
                </a:ext>
              </a:extLst>
            </p:cNvPr>
            <p:cNvSpPr/>
            <p:nvPr/>
          </p:nvSpPr>
          <p:spPr>
            <a:xfrm>
              <a:off x="3320250" y="4581147"/>
              <a:ext cx="710213" cy="310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C572262E-C0FA-4BC1-858D-592C81DEA2A9}"/>
              </a:ext>
            </a:extLst>
          </p:cNvPr>
          <p:cNvSpPr txBox="1">
            <a:spLocks/>
          </p:cNvSpPr>
          <p:nvPr/>
        </p:nvSpPr>
        <p:spPr>
          <a:xfrm>
            <a:off x="807868" y="328475"/>
            <a:ext cx="10545932" cy="129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Streptocoque A: ce qu’on savait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94F298-71D2-4AE4-8B9C-98B8D8619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1" y="1747064"/>
            <a:ext cx="1962845" cy="1296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D514D-6AD0-4D76-ABCC-00C957B50566}"/>
              </a:ext>
            </a:extLst>
          </p:cNvPr>
          <p:cNvSpPr/>
          <p:nvPr/>
        </p:nvSpPr>
        <p:spPr>
          <a:xfrm>
            <a:off x="701336" y="3043204"/>
            <a:ext cx="10839636" cy="3814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5DF579E-B6C8-42AB-8442-0E21871D2329}"/>
              </a:ext>
            </a:extLst>
          </p:cNvPr>
          <p:cNvGrpSpPr/>
          <p:nvPr/>
        </p:nvGrpSpPr>
        <p:grpSpPr>
          <a:xfrm>
            <a:off x="2814219" y="3861786"/>
            <a:ext cx="7638697" cy="2059619"/>
            <a:chOff x="4350057" y="3018408"/>
            <a:chExt cx="7638697" cy="1953087"/>
          </a:xfrm>
        </p:grpSpPr>
        <p:pic>
          <p:nvPicPr>
            <p:cNvPr id="1026" name="Picture 2" descr="Résultat de recherche d'images pour &quot;carte du monde noir et blanc&quot;">
              <a:extLst>
                <a:ext uri="{FF2B5EF4-FFF2-40B4-BE49-F238E27FC236}">
                  <a16:creationId xmlns:a16="http://schemas.microsoft.com/office/drawing/2014/main" id="{8F47FC7E-7B7C-41C2-A060-88DBC6F81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7" y="3018408"/>
              <a:ext cx="3488926" cy="195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E7F17-0120-4B18-8A82-7CE80DEF7CA9}"/>
                </a:ext>
              </a:extLst>
            </p:cNvPr>
            <p:cNvSpPr/>
            <p:nvPr/>
          </p:nvSpPr>
          <p:spPr>
            <a:xfrm>
              <a:off x="7234376" y="3794750"/>
              <a:ext cx="4754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=&gt; mise en place surveillance IISGA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F9D3A9-5969-4536-9812-003C6F2C3386}"/>
              </a:ext>
            </a:extLst>
          </p:cNvPr>
          <p:cNvGrpSpPr/>
          <p:nvPr/>
        </p:nvGrpSpPr>
        <p:grpSpPr>
          <a:xfrm>
            <a:off x="701336" y="1331650"/>
            <a:ext cx="10839636" cy="5632311"/>
            <a:chOff x="798990" y="1634097"/>
            <a:chExt cx="10741982" cy="51969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03B726-91B8-4406-A89E-1FBC0BAC9039}"/>
                </a:ext>
              </a:extLst>
            </p:cNvPr>
            <p:cNvSpPr/>
            <p:nvPr/>
          </p:nvSpPr>
          <p:spPr>
            <a:xfrm>
              <a:off x="798990" y="1634097"/>
              <a:ext cx="10741982" cy="519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XIXème et XXème siècles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Infections sévères à SGA = fièvres puerpérales et surinfections de plaies de guerre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1940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Antibiothérapie + progrès hygiène/antisepsie = baisse incidence et sévérité IISGA</a:t>
              </a: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Années 1980: 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Epidémies de rhumatisme articulaire aigu aux Etats-Unis et bactérie "mangeuse de chair" en Angleterre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En France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, </a:t>
              </a:r>
              <a:r>
                <a:rPr lang="fr-FR" dirty="0"/>
                <a:t>données du réseau de laboratoires hospitaliers « EPIBAC » = </a:t>
              </a:r>
              <a:r>
                <a:rPr lang="fr-FR" b="1" dirty="0"/>
                <a:t>une augmentation régulière des IISGA depuis près de 20 ans</a:t>
              </a:r>
              <a:r>
                <a:rPr lang="fr-FR" dirty="0"/>
                <a:t>, 1,2 cas/100 000 habitants en 2000 à 4,4 cas/100 000 habitants en 2019 </a:t>
              </a:r>
            </a:p>
            <a:p>
              <a:pPr lvl="2" algn="just"/>
              <a:r>
                <a:rPr lang="fr-FR" dirty="0"/>
                <a:t>En 2020, l’incidence a diminué (2,4/100 000) et cette baisse s’est poursuivie en 2021 (1,5/100 000)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 </a:t>
              </a:r>
              <a:endParaRPr lang="fr-FR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630A99A-0DD7-432B-A4E1-3DF524E183E0}"/>
                </a:ext>
              </a:extLst>
            </p:cNvPr>
            <p:cNvSpPr/>
            <p:nvPr/>
          </p:nvSpPr>
          <p:spPr>
            <a:xfrm>
              <a:off x="4332304" y="4433043"/>
              <a:ext cx="241176" cy="1405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3DF900-C33F-4DF8-AD1A-777BCC3DF43E}"/>
                </a:ext>
              </a:extLst>
            </p:cNvPr>
            <p:cNvSpPr/>
            <p:nvPr/>
          </p:nvSpPr>
          <p:spPr>
            <a:xfrm>
              <a:off x="3320250" y="4581147"/>
              <a:ext cx="710213" cy="310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C572262E-C0FA-4BC1-858D-592C81DEA2A9}"/>
              </a:ext>
            </a:extLst>
          </p:cNvPr>
          <p:cNvSpPr txBox="1">
            <a:spLocks/>
          </p:cNvSpPr>
          <p:nvPr/>
        </p:nvSpPr>
        <p:spPr>
          <a:xfrm>
            <a:off x="807868" y="328475"/>
            <a:ext cx="10545932" cy="129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Streptocoque A: ce qu’on savait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94F298-71D2-4AE4-8B9C-98B8D8619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1" y="1747064"/>
            <a:ext cx="1962845" cy="1296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D514D-6AD0-4D76-ABCC-00C957B50566}"/>
              </a:ext>
            </a:extLst>
          </p:cNvPr>
          <p:cNvSpPr/>
          <p:nvPr/>
        </p:nvSpPr>
        <p:spPr>
          <a:xfrm>
            <a:off x="701336" y="3325090"/>
            <a:ext cx="10839636" cy="3532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5DF579E-B6C8-42AB-8442-0E21871D2329}"/>
              </a:ext>
            </a:extLst>
          </p:cNvPr>
          <p:cNvGrpSpPr/>
          <p:nvPr/>
        </p:nvGrpSpPr>
        <p:grpSpPr>
          <a:xfrm>
            <a:off x="2814219" y="3861786"/>
            <a:ext cx="7638697" cy="2059619"/>
            <a:chOff x="4350057" y="3018408"/>
            <a:chExt cx="7638697" cy="1953087"/>
          </a:xfrm>
        </p:grpSpPr>
        <p:pic>
          <p:nvPicPr>
            <p:cNvPr id="1026" name="Picture 2" descr="Résultat de recherche d'images pour &quot;carte du monde noir et blanc&quot;">
              <a:extLst>
                <a:ext uri="{FF2B5EF4-FFF2-40B4-BE49-F238E27FC236}">
                  <a16:creationId xmlns:a16="http://schemas.microsoft.com/office/drawing/2014/main" id="{8F47FC7E-7B7C-41C2-A060-88DBC6F81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7" y="3018408"/>
              <a:ext cx="3488926" cy="195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E7F17-0120-4B18-8A82-7CE80DEF7CA9}"/>
                </a:ext>
              </a:extLst>
            </p:cNvPr>
            <p:cNvSpPr/>
            <p:nvPr/>
          </p:nvSpPr>
          <p:spPr>
            <a:xfrm>
              <a:off x="7234376" y="3794750"/>
              <a:ext cx="4754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=&gt; mise en place surveillance IISGA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F9D3A9-5969-4536-9812-003C6F2C3386}"/>
              </a:ext>
            </a:extLst>
          </p:cNvPr>
          <p:cNvGrpSpPr/>
          <p:nvPr/>
        </p:nvGrpSpPr>
        <p:grpSpPr>
          <a:xfrm>
            <a:off x="701336" y="1331650"/>
            <a:ext cx="10839636" cy="5632311"/>
            <a:chOff x="798990" y="1634097"/>
            <a:chExt cx="10741982" cy="51969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03B726-91B8-4406-A89E-1FBC0BAC9039}"/>
                </a:ext>
              </a:extLst>
            </p:cNvPr>
            <p:cNvSpPr/>
            <p:nvPr/>
          </p:nvSpPr>
          <p:spPr>
            <a:xfrm>
              <a:off x="798990" y="1634097"/>
              <a:ext cx="10741982" cy="519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XIXème et XXème siècles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Infections sévères à SGA = fièvres puerpérales et surinfections de plaies de guerre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1940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Antibiothérapie + progrès hygiène/antisepsie = baisse incidence et sévérité IISGA</a:t>
              </a: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Années 1980: 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Epidémies de rhumatisme articulaire aigu aux Etats-Unis et bactérie "mangeuse de chair" en Angleterre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En France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, </a:t>
              </a:r>
              <a:r>
                <a:rPr lang="fr-FR" dirty="0"/>
                <a:t>données du réseau de laboratoires hospitaliers « EPIBAC » = </a:t>
              </a:r>
              <a:r>
                <a:rPr lang="fr-FR" b="1" dirty="0"/>
                <a:t>une augmentation régulière des IISGA depuis près de 20 ans</a:t>
              </a:r>
              <a:r>
                <a:rPr lang="fr-FR" dirty="0"/>
                <a:t>, 1,2 cas/100 000 habitants en 2000 à 4,4 cas/100 000 habitants en 2019 </a:t>
              </a:r>
            </a:p>
            <a:p>
              <a:pPr lvl="2" algn="just"/>
              <a:r>
                <a:rPr lang="fr-FR" dirty="0"/>
                <a:t>En 2020, l’incidence a diminué (2,4/100 000) et cette baisse s’est poursuivie en 2021 (1,5/100 000)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 </a:t>
              </a:r>
              <a:endParaRPr lang="fr-FR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630A99A-0DD7-432B-A4E1-3DF524E183E0}"/>
                </a:ext>
              </a:extLst>
            </p:cNvPr>
            <p:cNvSpPr/>
            <p:nvPr/>
          </p:nvSpPr>
          <p:spPr>
            <a:xfrm>
              <a:off x="4332304" y="4433043"/>
              <a:ext cx="241176" cy="1405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3DF900-C33F-4DF8-AD1A-777BCC3DF43E}"/>
                </a:ext>
              </a:extLst>
            </p:cNvPr>
            <p:cNvSpPr/>
            <p:nvPr/>
          </p:nvSpPr>
          <p:spPr>
            <a:xfrm>
              <a:off x="3320250" y="4581147"/>
              <a:ext cx="710213" cy="310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C572262E-C0FA-4BC1-858D-592C81DEA2A9}"/>
              </a:ext>
            </a:extLst>
          </p:cNvPr>
          <p:cNvSpPr txBox="1">
            <a:spLocks/>
          </p:cNvSpPr>
          <p:nvPr/>
        </p:nvSpPr>
        <p:spPr>
          <a:xfrm>
            <a:off x="807868" y="328475"/>
            <a:ext cx="10545932" cy="129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Streptocoque A: ce qu’on savait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94F298-71D2-4AE4-8B9C-98B8D8619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1" y="1747064"/>
            <a:ext cx="1962845" cy="1296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D514D-6AD0-4D76-ABCC-00C957B50566}"/>
              </a:ext>
            </a:extLst>
          </p:cNvPr>
          <p:cNvSpPr/>
          <p:nvPr/>
        </p:nvSpPr>
        <p:spPr>
          <a:xfrm>
            <a:off x="701336" y="5994400"/>
            <a:ext cx="10839636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8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5DF579E-B6C8-42AB-8442-0E21871D2329}"/>
              </a:ext>
            </a:extLst>
          </p:cNvPr>
          <p:cNvGrpSpPr/>
          <p:nvPr/>
        </p:nvGrpSpPr>
        <p:grpSpPr>
          <a:xfrm>
            <a:off x="2814219" y="3861786"/>
            <a:ext cx="7638697" cy="2059619"/>
            <a:chOff x="4350057" y="3018408"/>
            <a:chExt cx="7638697" cy="1953087"/>
          </a:xfrm>
        </p:grpSpPr>
        <p:pic>
          <p:nvPicPr>
            <p:cNvPr id="1026" name="Picture 2" descr="Résultat de recherche d'images pour &quot;carte du monde noir et blanc&quot;">
              <a:extLst>
                <a:ext uri="{FF2B5EF4-FFF2-40B4-BE49-F238E27FC236}">
                  <a16:creationId xmlns:a16="http://schemas.microsoft.com/office/drawing/2014/main" id="{8F47FC7E-7B7C-41C2-A060-88DBC6F81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7" y="3018408"/>
              <a:ext cx="3488926" cy="195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E7F17-0120-4B18-8A82-7CE80DEF7CA9}"/>
                </a:ext>
              </a:extLst>
            </p:cNvPr>
            <p:cNvSpPr/>
            <p:nvPr/>
          </p:nvSpPr>
          <p:spPr>
            <a:xfrm>
              <a:off x="7234376" y="3794750"/>
              <a:ext cx="47543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=&gt; mise en place surveillance IISGA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5F9D3A9-5969-4536-9812-003C6F2C3386}"/>
              </a:ext>
            </a:extLst>
          </p:cNvPr>
          <p:cNvGrpSpPr/>
          <p:nvPr/>
        </p:nvGrpSpPr>
        <p:grpSpPr>
          <a:xfrm>
            <a:off x="701336" y="1331650"/>
            <a:ext cx="10839636" cy="5632311"/>
            <a:chOff x="798990" y="1634097"/>
            <a:chExt cx="10741982" cy="51969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03B726-91B8-4406-A89E-1FBC0BAC9039}"/>
                </a:ext>
              </a:extLst>
            </p:cNvPr>
            <p:cNvSpPr/>
            <p:nvPr/>
          </p:nvSpPr>
          <p:spPr>
            <a:xfrm>
              <a:off x="798990" y="1634097"/>
              <a:ext cx="10741982" cy="519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XIXème et XXème siècles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Infections sévères à SGA = fièvres puerpérales et surinfections de plaies de guerre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1940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: Antibiothérapie + progrès hygiène/antisepsie = baisse incidence et sévérité IISGA</a:t>
              </a: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Années 1980: 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Epidémies de rhumatisme articulaire aigu aux Etats-Unis et bactérie "mangeuse de chair" en Angleterre</a:t>
              </a: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algn="just"/>
              <a:endParaRPr lang="fr-FR" dirty="0">
                <a:solidFill>
                  <a:srgbClr val="222222"/>
                </a:solidFill>
                <a:latin typeface="Verdana" panose="020B060403050404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fr-FR" b="1" dirty="0">
                  <a:solidFill>
                    <a:srgbClr val="222222"/>
                  </a:solidFill>
                  <a:latin typeface="Verdana" panose="020B0604030504040204" pitchFamily="34" charset="0"/>
                </a:rPr>
                <a:t>En France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, </a:t>
              </a:r>
              <a:r>
                <a:rPr lang="fr-FR" dirty="0"/>
                <a:t>données du réseau de laboratoires hospitaliers « EPIBAC » = </a:t>
              </a:r>
              <a:r>
                <a:rPr lang="fr-FR" b="1" dirty="0"/>
                <a:t>une augmentation régulière des IISGA depuis près de 20 ans</a:t>
              </a:r>
              <a:r>
                <a:rPr lang="fr-FR" dirty="0"/>
                <a:t>, 1,2 cas/100 000 habitants en 2000 à 4,4 cas/100 000 habitants en 2019 </a:t>
              </a:r>
            </a:p>
            <a:p>
              <a:pPr lvl="2" algn="just"/>
              <a:r>
                <a:rPr lang="fr-FR" dirty="0"/>
                <a:t>En 2020, l’incidence a diminué (2,4/100 000) et cette baisse s’est poursuivie en 2021 (1,5/100 000)</a:t>
              </a:r>
              <a:r>
                <a:rPr lang="fr-FR" dirty="0">
                  <a:solidFill>
                    <a:srgbClr val="222222"/>
                  </a:solidFill>
                  <a:latin typeface="Verdana" panose="020B0604030504040204" pitchFamily="34" charset="0"/>
                </a:rPr>
                <a:t> </a:t>
              </a:r>
              <a:endParaRPr lang="fr-FR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630A99A-0DD7-432B-A4E1-3DF524E183E0}"/>
                </a:ext>
              </a:extLst>
            </p:cNvPr>
            <p:cNvSpPr/>
            <p:nvPr/>
          </p:nvSpPr>
          <p:spPr>
            <a:xfrm>
              <a:off x="4332304" y="4433043"/>
              <a:ext cx="241176" cy="1405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3DF900-C33F-4DF8-AD1A-777BCC3DF43E}"/>
                </a:ext>
              </a:extLst>
            </p:cNvPr>
            <p:cNvSpPr/>
            <p:nvPr/>
          </p:nvSpPr>
          <p:spPr>
            <a:xfrm>
              <a:off x="3320250" y="4581147"/>
              <a:ext cx="710213" cy="31091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C572262E-C0FA-4BC1-858D-592C81DEA2A9}"/>
              </a:ext>
            </a:extLst>
          </p:cNvPr>
          <p:cNvSpPr txBox="1">
            <a:spLocks/>
          </p:cNvSpPr>
          <p:nvPr/>
        </p:nvSpPr>
        <p:spPr>
          <a:xfrm>
            <a:off x="807868" y="328475"/>
            <a:ext cx="10545932" cy="129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Streptocoque A: ce qu’on savait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94F298-71D2-4AE4-8B9C-98B8D8619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1" y="1747064"/>
            <a:ext cx="1962845" cy="12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74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4083</Words>
  <Application>Microsoft Office PowerPoint</Application>
  <PresentationFormat>Grand écran</PresentationFormat>
  <Paragraphs>727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Muli</vt:lpstr>
      <vt:lpstr>Roboto</vt:lpstr>
      <vt:lpstr>Symbol</vt:lpstr>
      <vt:lpstr>Verdana</vt:lpstr>
      <vt:lpstr>Wingdings</vt:lpstr>
      <vt:lpstr>Thème Office</vt:lpstr>
      <vt:lpstr>Infections invasives à streptocoque A</vt:lpstr>
      <vt:lpstr>Présentation PowerPoint</vt:lpstr>
      <vt:lpstr>Présentation PowerPoint</vt:lpstr>
      <vt:lpstr>Pourquoi parler des IISGA ?</vt:lpstr>
      <vt:lpstr>Streptocoque A: ce qu’on savait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Strepto A: ce qu’on savait</vt:lpstr>
      <vt:lpstr>Strepto A: ce qu’on savait</vt:lpstr>
      <vt:lpstr>Strepto A: ce qu’on savait</vt:lpstr>
      <vt:lpstr>Présentation PowerPoint</vt:lpstr>
      <vt:lpstr>Présentation PowerPoint</vt:lpstr>
      <vt:lpstr>Présentation PowerPoint</vt:lpstr>
      <vt:lpstr>Présentation PowerPoint</vt:lpstr>
      <vt:lpstr>IISGA: Physiopathologie</vt:lpstr>
      <vt:lpstr>Présentation PowerPoint</vt:lpstr>
      <vt:lpstr>Présentation PowerPoint</vt:lpstr>
      <vt:lpstr>Présentation PowerPoint</vt:lpstr>
      <vt:lpstr>IISGA:  Antibiorésistance</vt:lpstr>
      <vt:lpstr>Infections Invasives à SGA </vt:lpstr>
      <vt:lpstr>Définition IISGA</vt:lpstr>
      <vt:lpstr>Etude ISAI </vt:lpstr>
      <vt:lpstr>Etude ISAI </vt:lpstr>
      <vt:lpstr>Etude ISAI </vt:lpstr>
      <vt:lpstr>Saisie et analyse des données</vt:lpstr>
      <vt:lpstr>Présentation PowerPoint</vt:lpstr>
      <vt:lpstr>Résultats préliminaires  Etude ISAI- Age patients- 19/09/2023</vt:lpstr>
      <vt:lpstr>Résultats préliminaires  Etude ISAI- Caractéristiques cliniques IISGA</vt:lpstr>
      <vt:lpstr>Résultats préliminaires  Etude ISAI - Caractéristiques cliniques IISGA</vt:lpstr>
      <vt:lpstr>Caractéristiques cliniques IISGA- répartition par âge et type atteinte</vt:lpstr>
      <vt:lpstr>Résultats préliminaires  Etude ISAI – Secteur hospitalisation</vt:lpstr>
      <vt:lpstr>Présentation PowerPoint</vt:lpstr>
      <vt:lpstr>Présentation PowerPoint</vt:lpstr>
      <vt:lpstr>Présentation PowerPoint</vt:lpstr>
      <vt:lpstr>Résultats préliminaires  Etude ISAI – Complications</vt:lpstr>
      <vt:lpstr>Présentation PowerPoint</vt:lpstr>
      <vt:lpstr>Prise en charge</vt:lpstr>
      <vt:lpstr>Traitement(s) spécifique(s)</vt:lpstr>
      <vt:lpstr>Réduction radicale et rapide de l’inoculum???</vt:lpstr>
      <vt:lpstr>Traitement IISGA = Urgence</vt:lpstr>
      <vt:lpstr>Présentation PowerPoint</vt:lpstr>
      <vt:lpstr>Présentation PowerPoint</vt:lpstr>
      <vt:lpstr>Et pourquoi cette « épidémie d’ IISGA »?</vt:lpstr>
      <vt:lpstr>Prévention IISGA</vt:lpstr>
      <vt:lpstr>Prévention IISGA</vt:lpstr>
      <vt:lpstr>Prévention IISGA</vt:lpstr>
      <vt:lpstr>Prévention Strepto A</vt:lpstr>
      <vt:lpstr>Conclusions/Perspectives IISGA</vt:lpstr>
      <vt:lpstr>Remerciements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BREHIN Camille</dc:creator>
  <cp:lastModifiedBy>BREHIN Camille</cp:lastModifiedBy>
  <cp:revision>36</cp:revision>
  <dcterms:created xsi:type="dcterms:W3CDTF">2023-09-04T13:13:43Z</dcterms:created>
  <dcterms:modified xsi:type="dcterms:W3CDTF">2023-10-04T12:18:39Z</dcterms:modified>
</cp:coreProperties>
</file>