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60"/>
  </p:notesMasterIdLst>
  <p:sldIdLst>
    <p:sldId id="325" r:id="rId2"/>
    <p:sldId id="286" r:id="rId3"/>
    <p:sldId id="283" r:id="rId4"/>
    <p:sldId id="300" r:id="rId5"/>
    <p:sldId id="265" r:id="rId6"/>
    <p:sldId id="284" r:id="rId7"/>
    <p:sldId id="287" r:id="rId8"/>
    <p:sldId id="288" r:id="rId9"/>
    <p:sldId id="289" r:id="rId10"/>
    <p:sldId id="290" r:id="rId11"/>
    <p:sldId id="291" r:id="rId12"/>
    <p:sldId id="292" r:id="rId13"/>
    <p:sldId id="264" r:id="rId14"/>
    <p:sldId id="293" r:id="rId15"/>
    <p:sldId id="285" r:id="rId16"/>
    <p:sldId id="294" r:id="rId17"/>
    <p:sldId id="295" r:id="rId18"/>
    <p:sldId id="328" r:id="rId19"/>
    <p:sldId id="329" r:id="rId20"/>
    <p:sldId id="301" r:id="rId21"/>
    <p:sldId id="302" r:id="rId22"/>
    <p:sldId id="303" r:id="rId23"/>
    <p:sldId id="304" r:id="rId24"/>
    <p:sldId id="319" r:id="rId25"/>
    <p:sldId id="330" r:id="rId26"/>
    <p:sldId id="327" r:id="rId27"/>
    <p:sldId id="321" r:id="rId28"/>
    <p:sldId id="331" r:id="rId29"/>
    <p:sldId id="332" r:id="rId30"/>
    <p:sldId id="298" r:id="rId31"/>
    <p:sldId id="266" r:id="rId32"/>
    <p:sldId id="322" r:id="rId33"/>
    <p:sldId id="323" r:id="rId34"/>
    <p:sldId id="326" r:id="rId35"/>
    <p:sldId id="320" r:id="rId36"/>
    <p:sldId id="447" r:id="rId37"/>
    <p:sldId id="333" r:id="rId38"/>
    <p:sldId id="314" r:id="rId39"/>
    <p:sldId id="334" r:id="rId40"/>
    <p:sldId id="305" r:id="rId41"/>
    <p:sldId id="306" r:id="rId42"/>
    <p:sldId id="307" r:id="rId43"/>
    <p:sldId id="308" r:id="rId44"/>
    <p:sldId id="335" r:id="rId45"/>
    <p:sldId id="433" r:id="rId46"/>
    <p:sldId id="442" r:id="rId47"/>
    <p:sldId id="435" r:id="rId48"/>
    <p:sldId id="434" r:id="rId49"/>
    <p:sldId id="443" r:id="rId50"/>
    <p:sldId id="427" r:id="rId51"/>
    <p:sldId id="428" r:id="rId52"/>
    <p:sldId id="444" r:id="rId53"/>
    <p:sldId id="446" r:id="rId54"/>
    <p:sldId id="445" r:id="rId55"/>
    <p:sldId id="315" r:id="rId56"/>
    <p:sldId id="316" r:id="rId57"/>
    <p:sldId id="448" r:id="rId58"/>
    <p:sldId id="449" r:id="rId5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61" d="100"/>
          <a:sy n="61" d="100"/>
        </p:scale>
        <p:origin x="768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C71E0-1141-4BBB-9C96-26E45EF50A19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D5724-B69E-4E8C-BE5A-E31340DE61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378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56B9264-7D7D-4E69-814D-16142CD3FA66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BF75F7B-F324-46C5-9713-BE75017C63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72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9264-7D7D-4E69-814D-16142CD3FA66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5F7B-F324-46C5-9713-BE75017C63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837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56B9264-7D7D-4E69-814D-16142CD3FA66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BF75F7B-F324-46C5-9713-BE75017C63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08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9264-7D7D-4E69-814D-16142CD3FA66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ABF75F7B-F324-46C5-9713-BE75017C63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84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56B9264-7D7D-4E69-814D-16142CD3FA66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BF75F7B-F324-46C5-9713-BE75017C63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20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9264-7D7D-4E69-814D-16142CD3FA66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5F7B-F324-46C5-9713-BE75017C63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22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9264-7D7D-4E69-814D-16142CD3FA66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5F7B-F324-46C5-9713-BE75017C63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66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9264-7D7D-4E69-814D-16142CD3FA66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5F7B-F324-46C5-9713-BE75017C63EA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159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9264-7D7D-4E69-814D-16142CD3FA66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5F7B-F324-46C5-9713-BE75017C63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585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56B9264-7D7D-4E69-814D-16142CD3FA66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BF75F7B-F324-46C5-9713-BE75017C63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094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B9264-7D7D-4E69-814D-16142CD3FA66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5F7B-F324-46C5-9713-BE75017C63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645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56B9264-7D7D-4E69-814D-16142CD3FA66}" type="datetimeFigureOut">
              <a:rPr lang="fr-FR" smtClean="0"/>
              <a:t>04/10/2023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BF75F7B-F324-46C5-9713-BE75017C63EA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6582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e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81191" y="809834"/>
            <a:ext cx="10993549" cy="1475013"/>
          </a:xfrm>
        </p:spPr>
        <p:txBody>
          <a:bodyPr/>
          <a:lstStyle/>
          <a:p>
            <a:r>
              <a:rPr lang="fr-FR" dirty="0"/>
              <a:t>LE SYNDROME D’ACTIVATION MACROPHAGIQUE AUX URGENCES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Eric Jeziorski</a:t>
            </a:r>
          </a:p>
          <a:p>
            <a:r>
              <a:rPr lang="fr-FR" dirty="0"/>
              <a:t>JUP 2023</a:t>
            </a:r>
          </a:p>
        </p:txBody>
      </p:sp>
      <p:pic>
        <p:nvPicPr>
          <p:cNvPr id="7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168" y="5165853"/>
            <a:ext cx="130333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 descr="30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543" y="5121403"/>
            <a:ext cx="91916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9" r="76086"/>
          <a:stretch>
            <a:fillRect/>
          </a:stretch>
        </p:blipFill>
        <p:spPr bwMode="auto">
          <a:xfrm>
            <a:off x="5892155" y="5070603"/>
            <a:ext cx="1693863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468" y="5585055"/>
            <a:ext cx="1569349" cy="42058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939134" y="4953346"/>
            <a:ext cx="1641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b="0" i="0" u="none" strike="noStrike">
              <a:solidFill>
                <a:srgbClr val="333333"/>
              </a:solidFill>
              <a:effectLst/>
              <a:latin typeface="-apple-system"/>
            </a:endParaRPr>
          </a:p>
          <a:p>
            <a:r>
              <a:rPr lang="en-US" sz="800" b="0" i="0" u="none" strike="noStrike" dirty="0">
                <a:solidFill>
                  <a:srgbClr val="FFFFFF"/>
                </a:solidFill>
                <a:effectLst/>
                <a:latin typeface="-apple-system"/>
              </a:rPr>
              <a:t>UMR 1058</a:t>
            </a:r>
          </a:p>
          <a:p>
            <a:r>
              <a:rPr lang="en-US" sz="800" b="0" i="0" u="none" strike="noStrike" dirty="0">
                <a:solidFill>
                  <a:srgbClr val="FFFFFF"/>
                </a:solidFill>
                <a:effectLst/>
                <a:latin typeface="-apple-system"/>
              </a:rPr>
              <a:t>PATHOGENESIS &amp; CONTROL OF CHRONIC INFECTIONS</a:t>
            </a:r>
          </a:p>
        </p:txBody>
      </p:sp>
    </p:spTree>
    <p:extLst>
      <p:ext uri="{BB962C8B-B14F-4D97-AF65-F5344CB8AC3E}">
        <p14:creationId xmlns:p14="http://schemas.microsoft.com/office/powerpoint/2010/main" val="2172523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Physiopathologie cellulaire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9816" y="1848201"/>
            <a:ext cx="6783755" cy="5009799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47180" y="2889291"/>
          <a:ext cx="6002767" cy="373224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78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8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6432">
                  <a:extLst>
                    <a:ext uri="{9D8B030D-6E8A-4147-A177-3AD203B41FA5}">
                      <a16:colId xmlns:a16="http://schemas.microsoft.com/office/drawing/2014/main" val="770370583"/>
                    </a:ext>
                  </a:extLst>
                </a:gridCol>
              </a:tblGrid>
              <a:tr h="252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Défaut génétique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Forme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134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Lymphohistiocytose</a:t>
                      </a:r>
                      <a:r>
                        <a:rPr lang="fr-FR" sz="1600" dirty="0">
                          <a:effectLst/>
                        </a:rPr>
                        <a:t> familiale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PRF1 (perforin)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FHL2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UNC13D (MUNC13-4)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FHL3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STX11 (syntaxin 11)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FHL4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STXBP2 (MUNC18-2)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FHL5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134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Syndromes avec albinisme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RAB27A (RAB27A)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Maladie de </a:t>
                      </a:r>
                      <a:r>
                        <a:rPr lang="fr-FR" sz="1600" dirty="0" err="1">
                          <a:effectLst/>
                        </a:rPr>
                        <a:t>Griscelli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LYST (LYST)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Syndrome de </a:t>
                      </a:r>
                      <a:r>
                        <a:rPr lang="fr-FR" sz="1600" dirty="0" err="1">
                          <a:effectLst/>
                        </a:rPr>
                        <a:t>Chediak-Higashi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AP3B1 (AP3B1)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Hermansky-Pudlak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97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Syndrome </a:t>
                      </a:r>
                      <a:r>
                        <a:rPr lang="fr-FR" sz="1600" dirty="0" err="1">
                          <a:effectLst/>
                        </a:rPr>
                        <a:t>lymphoprolifératif</a:t>
                      </a:r>
                      <a:r>
                        <a:rPr lang="fr-FR" sz="1600" dirty="0">
                          <a:effectLst/>
                        </a:rPr>
                        <a:t> lié à l'X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SH2D1A (SAP)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XLP</a:t>
                      </a:r>
                      <a:r>
                        <a:rPr lang="en-US" sz="1600" baseline="0" dirty="0">
                          <a:effectLst/>
                        </a:rPr>
                        <a:t> 1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XIAP (BIRC4)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XLP 2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6" name="Connecteur droit avec flèche 5"/>
          <p:cNvCxnSpPr/>
          <p:nvPr/>
        </p:nvCxnSpPr>
        <p:spPr>
          <a:xfrm flipV="1">
            <a:off x="6077119" y="4458712"/>
            <a:ext cx="1051964" cy="72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7053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Physiopathologie cellulaire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9816" y="1848201"/>
            <a:ext cx="6783755" cy="5009799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47180" y="2889291"/>
          <a:ext cx="6002767" cy="373224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78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8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6432">
                  <a:extLst>
                    <a:ext uri="{9D8B030D-6E8A-4147-A177-3AD203B41FA5}">
                      <a16:colId xmlns:a16="http://schemas.microsoft.com/office/drawing/2014/main" val="770370583"/>
                    </a:ext>
                  </a:extLst>
                </a:gridCol>
              </a:tblGrid>
              <a:tr h="252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Défaut génétique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Forme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134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Lymphohistiocytose</a:t>
                      </a:r>
                      <a:r>
                        <a:rPr lang="fr-FR" sz="1600" dirty="0">
                          <a:effectLst/>
                        </a:rPr>
                        <a:t> familiale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PRF1 (perforin)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FHL2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UNC13D (MUNC13-4)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FHL3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STX11 (syntaxin 11)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FHL4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STXBP2 (MUNC18-2)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FHL5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134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Syndromes avec albinisme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RAB27A (RAB27A)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Maladie de </a:t>
                      </a:r>
                      <a:r>
                        <a:rPr lang="fr-FR" sz="1600" dirty="0" err="1">
                          <a:effectLst/>
                        </a:rPr>
                        <a:t>Griscelli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LYST (LYST)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Syndrome de </a:t>
                      </a:r>
                      <a:r>
                        <a:rPr lang="fr-FR" sz="1600" dirty="0" err="1">
                          <a:effectLst/>
                        </a:rPr>
                        <a:t>Chediak-Higashi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AP3B1 (AP3B1)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Hermansky-Pudlak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97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Syndrome </a:t>
                      </a:r>
                      <a:r>
                        <a:rPr lang="fr-FR" sz="1600" dirty="0" err="1">
                          <a:effectLst/>
                        </a:rPr>
                        <a:t>lymphoprolifératif</a:t>
                      </a:r>
                      <a:r>
                        <a:rPr lang="fr-FR" sz="1600" dirty="0">
                          <a:effectLst/>
                        </a:rPr>
                        <a:t> lié à l'X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SH2D1A (SAP)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XLP</a:t>
                      </a:r>
                      <a:r>
                        <a:rPr lang="en-US" sz="1600" baseline="0" dirty="0">
                          <a:effectLst/>
                        </a:rPr>
                        <a:t> 1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XIAP (BIRC4)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XLP 2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6" name="Connecteur droit avec flèche 5"/>
          <p:cNvCxnSpPr/>
          <p:nvPr/>
        </p:nvCxnSpPr>
        <p:spPr>
          <a:xfrm flipV="1">
            <a:off x="6036658" y="2889291"/>
            <a:ext cx="1642684" cy="2006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821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Physiopathologie cellulaire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9816" y="1848201"/>
            <a:ext cx="6783755" cy="5009799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47180" y="2889291"/>
          <a:ext cx="6002767" cy="373224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78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8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6432">
                  <a:extLst>
                    <a:ext uri="{9D8B030D-6E8A-4147-A177-3AD203B41FA5}">
                      <a16:colId xmlns:a16="http://schemas.microsoft.com/office/drawing/2014/main" val="770370583"/>
                    </a:ext>
                  </a:extLst>
                </a:gridCol>
              </a:tblGrid>
              <a:tr h="252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Défaut génétique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Forme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134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Lymphohistiocytose</a:t>
                      </a:r>
                      <a:r>
                        <a:rPr lang="fr-FR" sz="1600" dirty="0">
                          <a:effectLst/>
                        </a:rPr>
                        <a:t> familiale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PRF1 (perforin)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FHL2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UNC13D (MUNC13-4)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FHL3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STX11 (syntaxin 11)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FHL4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STXBP2 (MUNC18-2)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FHL5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134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Syndromes avec albinisme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RAB27A (RAB27A)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Maladie de </a:t>
                      </a:r>
                      <a:r>
                        <a:rPr lang="fr-FR" sz="1600" dirty="0" err="1">
                          <a:effectLst/>
                        </a:rPr>
                        <a:t>Griscelli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LYST (LYST)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Syndrome de </a:t>
                      </a:r>
                      <a:r>
                        <a:rPr lang="fr-FR" sz="1600" dirty="0" err="1">
                          <a:effectLst/>
                        </a:rPr>
                        <a:t>Chediak-Higashi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AP3B1 (AP3B1)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Hermansky-Pudlak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97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Syndrome </a:t>
                      </a:r>
                      <a:r>
                        <a:rPr lang="fr-FR" sz="1600" dirty="0" err="1">
                          <a:effectLst/>
                        </a:rPr>
                        <a:t>lymphoprolifératif</a:t>
                      </a:r>
                      <a:r>
                        <a:rPr lang="fr-FR" sz="1600" dirty="0">
                          <a:effectLst/>
                        </a:rPr>
                        <a:t> lié à l'X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SH2D1A (SAP)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XLP</a:t>
                      </a:r>
                      <a:r>
                        <a:rPr lang="en-US" sz="1600" baseline="0" dirty="0">
                          <a:effectLst/>
                        </a:rPr>
                        <a:t> 1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XIAP (BIRC4)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XLP 2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6" name="Connecteur droit avec flèche 5"/>
          <p:cNvCxnSpPr/>
          <p:nvPr/>
        </p:nvCxnSpPr>
        <p:spPr>
          <a:xfrm flipV="1">
            <a:off x="6012382" y="3738520"/>
            <a:ext cx="995321" cy="1497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317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Physiopathologie syndrome </a:t>
            </a:r>
            <a:r>
              <a:rPr lang="fr-FR" dirty="0" err="1"/>
              <a:t>hémophagocytaire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8"/>
          <a:stretch/>
        </p:blipFill>
        <p:spPr bwMode="auto">
          <a:xfrm>
            <a:off x="341478" y="1990640"/>
            <a:ext cx="5598076" cy="455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5"/>
          <p:cNvSpPr>
            <a:spLocks noGrp="1" noChangeArrowheads="1"/>
          </p:cNvSpPr>
          <p:nvPr>
            <p:ph sz="half" idx="2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 u="sng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 b="1" u="sng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200" b="1" u="sng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200" b="1" u="sng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200" b="1" u="sng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r>
              <a:rPr lang="fr-FR" altLang="fr-FR" sz="1875" b="0" u="none" dirty="0">
                <a:solidFill>
                  <a:srgbClr val="000000"/>
                </a:solidFill>
                <a:cs typeface="Arial" panose="020B0604020202020204" pitchFamily="34" charset="0"/>
              </a:rPr>
              <a:t> Défaut des mécanismes de cytotoxicité des CD8+ =&gt; Pas d’élimination des cellules infectées</a:t>
            </a:r>
          </a:p>
          <a:p>
            <a:pPr algn="l"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r>
              <a:rPr lang="fr-FR" altLang="fr-FR" sz="1875" b="0" u="none" dirty="0">
                <a:solidFill>
                  <a:srgbClr val="000000"/>
                </a:solidFill>
                <a:cs typeface="Arial" panose="020B0604020202020204" pitchFamily="34" charset="0"/>
              </a:rPr>
              <a:t> Expansion non contrôlée des CD8+</a:t>
            </a:r>
          </a:p>
          <a:p>
            <a:pPr algn="l"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r>
              <a:rPr lang="fr-FR" altLang="fr-FR" sz="1875" b="0" u="none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1875" b="0" u="none" dirty="0">
                <a:solidFill>
                  <a:srgbClr val="0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 sécrétion IFN</a:t>
            </a:r>
            <a:r>
              <a:rPr lang="el-GR" altLang="fr-FR" sz="1875" b="0" u="none" dirty="0">
                <a:solidFill>
                  <a:srgbClr val="0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γ</a:t>
            </a:r>
            <a:r>
              <a:rPr lang="fr-FR" altLang="fr-FR" sz="1875" b="0" u="none" dirty="0">
                <a:solidFill>
                  <a:srgbClr val="0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875" b="0" u="none" dirty="0">
                <a:solidFill>
                  <a:srgbClr val="000000"/>
                </a:solidFill>
                <a:cs typeface="Arial" panose="020B0604020202020204" pitchFamily="34" charset="0"/>
                <a:sym typeface="Wingdings 3" panose="05040102010807070707" pitchFamily="18" charset="2"/>
              </a:rPr>
              <a:t> Activation secondaire des macrophages</a:t>
            </a:r>
          </a:p>
          <a:p>
            <a:pPr algn="l">
              <a:lnSpc>
                <a:spcPct val="120000"/>
              </a:lnSpc>
              <a:spcAft>
                <a:spcPct val="30000"/>
              </a:spcAft>
            </a:pPr>
            <a:r>
              <a:rPr lang="fr-FR" altLang="fr-FR" sz="1875" b="0" u="none" dirty="0">
                <a:solidFill>
                  <a:srgbClr val="000000"/>
                </a:solidFill>
                <a:cs typeface="Arial" panose="020B0604020202020204" pitchFamily="34" charset="0"/>
                <a:sym typeface="Wingdings 3" panose="05040102010807070707" pitchFamily="18" charset="2"/>
              </a:rPr>
              <a:t> </a:t>
            </a:r>
            <a:r>
              <a:rPr lang="fr-FR" altLang="fr-FR" sz="1875" b="0" u="none" dirty="0" err="1">
                <a:solidFill>
                  <a:srgbClr val="000000"/>
                </a:solidFill>
                <a:cs typeface="Arial" panose="020B0604020202020204" pitchFamily="34" charset="0"/>
                <a:sym typeface="Wingdings 3" panose="05040102010807070707" pitchFamily="18" charset="2"/>
              </a:rPr>
              <a:t>Prod</a:t>
            </a:r>
            <a:r>
              <a:rPr lang="fr-FR" altLang="fr-FR" sz="1875" b="0" u="none" dirty="0">
                <a:solidFill>
                  <a:srgbClr val="000000"/>
                </a:solidFill>
                <a:cs typeface="Arial" panose="020B0604020202020204" pitchFamily="34" charset="0"/>
                <a:sym typeface="Wingdings 3" panose="05040102010807070707" pitchFamily="18" charset="2"/>
              </a:rPr>
              <a:t> cytokines pro-inflammatoires</a:t>
            </a:r>
          </a:p>
          <a:p>
            <a:pPr algn="l"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r>
              <a:rPr lang="fr-FR" altLang="fr-FR" sz="1875" b="0" u="none" dirty="0">
                <a:solidFill>
                  <a:srgbClr val="000000"/>
                </a:solidFill>
                <a:cs typeface="Arial" panose="020B0604020202020204" pitchFamily="34" charset="0"/>
                <a:sym typeface="Wingdings 3" panose="05040102010807070707" pitchFamily="18" charset="2"/>
              </a:rPr>
              <a:t> Atteinte multi viscérale sévère (rate foie, ganglions, MO, cerveau)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3269182" y="3172078"/>
            <a:ext cx="1343278" cy="161841"/>
            <a:chOff x="3269182" y="3172078"/>
            <a:chExt cx="1343278" cy="161841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3269182" y="3172078"/>
              <a:ext cx="1343278" cy="8901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4612460" y="3172078"/>
              <a:ext cx="0" cy="16184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 13"/>
          <p:cNvGrpSpPr/>
          <p:nvPr/>
        </p:nvGrpSpPr>
        <p:grpSpPr>
          <a:xfrm rot="1156215">
            <a:off x="3206866" y="5582287"/>
            <a:ext cx="409047" cy="217353"/>
            <a:chOff x="3269182" y="3172078"/>
            <a:chExt cx="1343278" cy="161841"/>
          </a:xfrm>
        </p:grpSpPr>
        <p:cxnSp>
          <p:nvCxnSpPr>
            <p:cNvPr id="15" name="Connecteur droit 14"/>
            <p:cNvCxnSpPr/>
            <p:nvPr/>
          </p:nvCxnSpPr>
          <p:spPr>
            <a:xfrm>
              <a:off x="3269182" y="3172078"/>
              <a:ext cx="1343278" cy="890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4612460" y="3172078"/>
              <a:ext cx="0" cy="1618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necteur droit 16"/>
          <p:cNvCxnSpPr/>
          <p:nvPr/>
        </p:nvCxnSpPr>
        <p:spPr>
          <a:xfrm flipH="1">
            <a:off x="3319725" y="5520878"/>
            <a:ext cx="192218" cy="24784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048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Physiopathologie syndrome </a:t>
            </a:r>
            <a:r>
              <a:rPr lang="fr-FR" dirty="0" err="1"/>
              <a:t>hémophagocytaire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8"/>
          <a:stretch/>
        </p:blipFill>
        <p:spPr bwMode="auto">
          <a:xfrm>
            <a:off x="341478" y="1990640"/>
            <a:ext cx="5598076" cy="455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5"/>
          <p:cNvSpPr>
            <a:spLocks noGrp="1" noChangeArrowheads="1"/>
          </p:cNvSpPr>
          <p:nvPr>
            <p:ph sz="half" idx="2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 u="sng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3200" b="1" u="sng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3200" b="1" u="sng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3200" b="1" u="sng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3200" b="1" u="sng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 u="sng">
                <a:solidFill>
                  <a:srgbClr val="003366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r>
              <a:rPr lang="fr-FR" altLang="fr-FR" sz="1875" b="0" u="none" dirty="0">
                <a:solidFill>
                  <a:srgbClr val="000000"/>
                </a:solidFill>
                <a:cs typeface="Arial" panose="020B0604020202020204" pitchFamily="34" charset="0"/>
              </a:rPr>
              <a:t> Défaut des mécanismes de cytotoxicité des CD8+ =&gt; Pas d’élimination des cellules infectées</a:t>
            </a:r>
          </a:p>
          <a:p>
            <a:pPr algn="l"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r>
              <a:rPr lang="fr-FR" altLang="fr-FR" sz="1875" b="0" u="none" dirty="0">
                <a:solidFill>
                  <a:srgbClr val="000000"/>
                </a:solidFill>
                <a:cs typeface="Arial" panose="020B0604020202020204" pitchFamily="34" charset="0"/>
              </a:rPr>
              <a:t> Expansion non contrôlée des CD8+</a:t>
            </a:r>
          </a:p>
          <a:p>
            <a:pPr algn="l"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r>
              <a:rPr lang="fr-FR" altLang="fr-FR" sz="1875" b="0" u="none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fr-FR" altLang="fr-FR" sz="1875" b="0" u="none" dirty="0">
                <a:solidFill>
                  <a:srgbClr val="0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 sécrétion IFN</a:t>
            </a:r>
            <a:r>
              <a:rPr lang="el-GR" altLang="fr-FR" sz="1875" b="0" u="none" dirty="0">
                <a:solidFill>
                  <a:srgbClr val="0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γ</a:t>
            </a:r>
            <a:r>
              <a:rPr lang="fr-FR" altLang="fr-FR" sz="1875" b="0" u="none" dirty="0">
                <a:solidFill>
                  <a:srgbClr val="00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altLang="fr-FR" sz="1875" b="0" u="none" dirty="0">
                <a:solidFill>
                  <a:srgbClr val="000000"/>
                </a:solidFill>
                <a:cs typeface="Arial" panose="020B0604020202020204" pitchFamily="34" charset="0"/>
                <a:sym typeface="Wingdings 3" panose="05040102010807070707" pitchFamily="18" charset="2"/>
              </a:rPr>
              <a:t> Activation secondaire des macrophages</a:t>
            </a:r>
          </a:p>
          <a:p>
            <a:pPr algn="l">
              <a:lnSpc>
                <a:spcPct val="120000"/>
              </a:lnSpc>
              <a:spcAft>
                <a:spcPct val="30000"/>
              </a:spcAft>
            </a:pPr>
            <a:r>
              <a:rPr lang="fr-FR" altLang="fr-FR" sz="1875" b="0" u="none" dirty="0">
                <a:solidFill>
                  <a:srgbClr val="000000"/>
                </a:solidFill>
                <a:cs typeface="Arial" panose="020B0604020202020204" pitchFamily="34" charset="0"/>
                <a:sym typeface="Wingdings 3" panose="05040102010807070707" pitchFamily="18" charset="2"/>
              </a:rPr>
              <a:t> </a:t>
            </a:r>
            <a:r>
              <a:rPr lang="fr-FR" altLang="fr-FR" sz="1875" b="0" u="none" dirty="0" err="1">
                <a:solidFill>
                  <a:srgbClr val="000000"/>
                </a:solidFill>
                <a:cs typeface="Arial" panose="020B0604020202020204" pitchFamily="34" charset="0"/>
                <a:sym typeface="Wingdings 3" panose="05040102010807070707" pitchFamily="18" charset="2"/>
              </a:rPr>
              <a:t>Prod</a:t>
            </a:r>
            <a:r>
              <a:rPr lang="fr-FR" altLang="fr-FR" sz="1875" b="0" u="none" dirty="0">
                <a:solidFill>
                  <a:srgbClr val="000000"/>
                </a:solidFill>
                <a:cs typeface="Arial" panose="020B0604020202020204" pitchFamily="34" charset="0"/>
                <a:sym typeface="Wingdings 3" panose="05040102010807070707" pitchFamily="18" charset="2"/>
              </a:rPr>
              <a:t> cytokines pro-inflammatoires</a:t>
            </a:r>
          </a:p>
          <a:p>
            <a:pPr algn="l">
              <a:lnSpc>
                <a:spcPct val="120000"/>
              </a:lnSpc>
              <a:spcAft>
                <a:spcPct val="30000"/>
              </a:spcAft>
              <a:buFontTx/>
              <a:buChar char="•"/>
            </a:pPr>
            <a:r>
              <a:rPr lang="fr-FR" altLang="fr-FR" sz="1875" b="0" u="none" dirty="0">
                <a:solidFill>
                  <a:srgbClr val="000000"/>
                </a:solidFill>
                <a:cs typeface="Arial" panose="020B0604020202020204" pitchFamily="34" charset="0"/>
                <a:sym typeface="Wingdings 3" panose="05040102010807070707" pitchFamily="18" charset="2"/>
              </a:rPr>
              <a:t> Atteinte multi viscérale sévère (rate foie, ganglions, MO, cerveau)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3269182" y="3172078"/>
            <a:ext cx="1343278" cy="161841"/>
            <a:chOff x="3269182" y="3172078"/>
            <a:chExt cx="1343278" cy="161841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3269182" y="3172078"/>
              <a:ext cx="1343278" cy="89012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/>
            <p:cNvCxnSpPr/>
            <p:nvPr/>
          </p:nvCxnSpPr>
          <p:spPr>
            <a:xfrm>
              <a:off x="4612460" y="3172078"/>
              <a:ext cx="0" cy="161841"/>
            </a:xfrm>
            <a:prstGeom prst="line">
              <a:avLst/>
            </a:prstGeom>
            <a:ln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 13"/>
          <p:cNvGrpSpPr/>
          <p:nvPr/>
        </p:nvGrpSpPr>
        <p:grpSpPr>
          <a:xfrm rot="1156215">
            <a:off x="3206866" y="5582287"/>
            <a:ext cx="409047" cy="217353"/>
            <a:chOff x="3269182" y="3172078"/>
            <a:chExt cx="1343278" cy="161841"/>
          </a:xfrm>
        </p:grpSpPr>
        <p:cxnSp>
          <p:nvCxnSpPr>
            <p:cNvPr id="15" name="Connecteur droit 14"/>
            <p:cNvCxnSpPr/>
            <p:nvPr/>
          </p:nvCxnSpPr>
          <p:spPr>
            <a:xfrm>
              <a:off x="3269182" y="3172078"/>
              <a:ext cx="1343278" cy="89012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4612460" y="3172078"/>
              <a:ext cx="0" cy="161841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Connecteur droit 16"/>
          <p:cNvCxnSpPr/>
          <p:nvPr/>
        </p:nvCxnSpPr>
        <p:spPr>
          <a:xfrm flipH="1">
            <a:off x="3319725" y="5520878"/>
            <a:ext cx="192218" cy="24784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Espace réservé du conten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266" y="4931702"/>
            <a:ext cx="408804" cy="30190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604454" y="5810534"/>
            <a:ext cx="78142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SAP et XIAP</a:t>
            </a:r>
          </a:p>
        </p:txBody>
      </p:sp>
    </p:spTree>
    <p:extLst>
      <p:ext uri="{BB962C8B-B14F-4D97-AF65-F5344CB8AC3E}">
        <p14:creationId xmlns:p14="http://schemas.microsoft.com/office/powerpoint/2010/main" val="736002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Autres causes génétiques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Déficits CD25</a:t>
            </a:r>
          </a:p>
          <a:p>
            <a:r>
              <a:rPr lang="fr-FR" dirty="0"/>
              <a:t>Déficit CD27</a:t>
            </a:r>
          </a:p>
          <a:p>
            <a:r>
              <a:rPr lang="fr-FR" dirty="0"/>
              <a:t>XMEN syndrome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5AE1382-7568-96E6-F308-FE336A6EF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0691" y="1842080"/>
            <a:ext cx="5976530" cy="466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436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Atteintes Autres dans les LHF :</a:t>
            </a:r>
            <a:br>
              <a:rPr lang="fr-FR" dirty="0"/>
            </a:br>
            <a:r>
              <a:rPr lang="fr-FR" dirty="0"/>
              <a:t>Formes associées à l’albinisme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 anchor="t">
            <a:normAutofit/>
          </a:bodyPr>
          <a:lstStyle/>
          <a:p>
            <a:r>
              <a:rPr lang="fr-FR" sz="2400" dirty="0"/>
              <a:t>Atteinte pigmentaire</a:t>
            </a:r>
          </a:p>
          <a:p>
            <a:pPr lvl="1"/>
            <a:r>
              <a:rPr lang="fr-FR" sz="2000" dirty="0"/>
              <a:t>Granules de mélatonine/</a:t>
            </a:r>
            <a:r>
              <a:rPr lang="fr-FR" sz="2000" dirty="0" err="1"/>
              <a:t>perforine</a:t>
            </a:r>
            <a:endParaRPr lang="fr-FR" sz="2000" dirty="0"/>
          </a:p>
          <a:p>
            <a:r>
              <a:rPr lang="fr-FR" sz="2400" dirty="0"/>
              <a:t>Aspect « cendré »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8" b="4967"/>
          <a:stretch/>
        </p:blipFill>
        <p:spPr>
          <a:xfrm>
            <a:off x="6003582" y="2095838"/>
            <a:ext cx="1453441" cy="1940049"/>
          </a:xfr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9" t="16283" r="1699" b="12094"/>
          <a:stretch/>
        </p:blipFill>
        <p:spPr>
          <a:xfrm>
            <a:off x="8565633" y="2095838"/>
            <a:ext cx="1476583" cy="1903617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891408" y="4060164"/>
            <a:ext cx="2018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Chediak</a:t>
            </a:r>
            <a:r>
              <a:rPr lang="fr-FR" dirty="0"/>
              <a:t> </a:t>
            </a:r>
            <a:r>
              <a:rPr lang="fr-FR" dirty="0" err="1"/>
              <a:t>Higashi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8565633" y="4044526"/>
            <a:ext cx="2018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Témoin (père)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604" y="4609991"/>
            <a:ext cx="1427419" cy="1070564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8565633" y="6085211"/>
            <a:ext cx="147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Griscelli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992010" y="5715879"/>
            <a:ext cx="1687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Griscelli</a:t>
            </a:r>
            <a:r>
              <a:rPr lang="fr-FR" dirty="0"/>
              <a:t>,</a:t>
            </a:r>
          </a:p>
          <a:p>
            <a:r>
              <a:rPr lang="fr-FR" dirty="0"/>
              <a:t>Cheveux MO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82"/>
          <a:stretch/>
        </p:blipFill>
        <p:spPr>
          <a:xfrm>
            <a:off x="8565633" y="4377303"/>
            <a:ext cx="1599203" cy="16780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303924" y="6508437"/>
            <a:ext cx="2882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0" i="0" u="none" strike="noStrike" dirty="0">
                <a:solidFill>
                  <a:srgbClr val="1F1F3F"/>
                </a:solidFill>
                <a:effectLst/>
                <a:latin typeface="Arial" panose="020B0604020202020204" pitchFamily="34" charset="0"/>
              </a:rPr>
              <a:t>Int J </a:t>
            </a:r>
            <a:r>
              <a:rPr lang="fr-FR" b="0" i="0" u="none" strike="noStrike" dirty="0" err="1">
                <a:solidFill>
                  <a:srgbClr val="1F1F3F"/>
                </a:solidFill>
                <a:effectLst/>
                <a:latin typeface="Arial" panose="020B0604020202020204" pitchFamily="34" charset="0"/>
              </a:rPr>
              <a:t>Trichol</a:t>
            </a:r>
            <a:r>
              <a:rPr lang="fr-FR" b="0" i="0" u="none" strike="noStrike" dirty="0">
                <a:solidFill>
                  <a:srgbClr val="1F1F3F"/>
                </a:solidFill>
                <a:effectLst/>
                <a:latin typeface="Arial" panose="020B0604020202020204" pitchFamily="34" charset="0"/>
              </a:rPr>
              <a:t> 2011;3:107-11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0243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Atteinte autre dans les LHF :</a:t>
            </a:r>
            <a:br>
              <a:rPr lang="fr-FR" dirty="0"/>
            </a:br>
            <a:r>
              <a:rPr lang="fr-FR" dirty="0"/>
              <a:t>Atteinte neurologique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r>
              <a:rPr lang="fr-FR" dirty="0"/>
              <a:t>Encéphalite car SAM dans le LCR</a:t>
            </a:r>
          </a:p>
          <a:p>
            <a:endParaRPr lang="fr-FR" dirty="0"/>
          </a:p>
          <a:p>
            <a:r>
              <a:rPr lang="fr-FR" dirty="0"/>
              <a:t>Atteinte directe par trouble du trafique vésiculaire neuronal</a:t>
            </a:r>
          </a:p>
          <a:p>
            <a:pPr lvl="1"/>
            <a:r>
              <a:rPr lang="fr-FR" dirty="0"/>
              <a:t>Formes associées à l’albinisme</a:t>
            </a:r>
          </a:p>
          <a:p>
            <a:pPr lvl="2"/>
            <a:r>
              <a:rPr lang="fr-FR" dirty="0" err="1"/>
              <a:t>Chediak</a:t>
            </a:r>
            <a:r>
              <a:rPr lang="fr-FR" dirty="0"/>
              <a:t> </a:t>
            </a:r>
            <a:r>
              <a:rPr lang="fr-FR" dirty="0" err="1"/>
              <a:t>Higashi</a:t>
            </a:r>
            <a:endParaRPr lang="fr-FR" dirty="0"/>
          </a:p>
          <a:p>
            <a:pPr lvl="2"/>
            <a:r>
              <a:rPr lang="fr-FR" dirty="0" err="1"/>
              <a:t>Hermansky</a:t>
            </a:r>
            <a:r>
              <a:rPr lang="fr-FR" dirty="0"/>
              <a:t> </a:t>
            </a:r>
            <a:r>
              <a:rPr lang="fr-FR" dirty="0" err="1"/>
              <a:t>Puldak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583" y="1958273"/>
            <a:ext cx="2655202" cy="241198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252" y="1958273"/>
            <a:ext cx="2427782" cy="244294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583" y="4401220"/>
            <a:ext cx="2655202" cy="201721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575412" y="6336064"/>
            <a:ext cx="308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Hémophagocytose</a:t>
            </a:r>
            <a:r>
              <a:rPr lang="fr-FR" dirty="0"/>
              <a:t> dans le LCR</a:t>
            </a:r>
          </a:p>
        </p:txBody>
      </p:sp>
    </p:spTree>
    <p:extLst>
      <p:ext uri="{BB962C8B-B14F-4D97-AF65-F5344CB8AC3E}">
        <p14:creationId xmlns:p14="http://schemas.microsoft.com/office/powerpoint/2010/main" val="1215109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46F682D6-7340-F7B8-DC5C-E3802B67D6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38016" y="2022141"/>
            <a:ext cx="5041904" cy="4683459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3920E3A-74E4-B4C7-00E0-0FC162DAA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SAM n’est pas que </a:t>
            </a:r>
            <a:r>
              <a:rPr lang="fr-FR" dirty="0" err="1"/>
              <a:t>géNétique</a:t>
            </a:r>
            <a:endParaRPr lang="fr-FR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A24034D2-A13D-B993-116D-859ADB8AC82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1280" y="3337781"/>
            <a:ext cx="6689212" cy="3210559"/>
          </a:xfr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BC22B37-C9A0-2517-A078-53E23DD38286}"/>
              </a:ext>
            </a:extLst>
          </p:cNvPr>
          <p:cNvSpPr txBox="1"/>
          <p:nvPr/>
        </p:nvSpPr>
        <p:spPr>
          <a:xfrm>
            <a:off x="274320" y="2204720"/>
            <a:ext cx="6496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SAM peuvent arriver s’il y une inflammation trop importante trop prolongée !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A255B1A-E9F6-E75A-BB2A-DEEE02A8332E}"/>
              </a:ext>
            </a:extLst>
          </p:cNvPr>
          <p:cNvSpPr txBox="1"/>
          <p:nvPr/>
        </p:nvSpPr>
        <p:spPr>
          <a:xfrm>
            <a:off x="0" y="6488668"/>
            <a:ext cx="1231064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Ponnatt</a:t>
            </a:r>
            <a:r>
              <a:rPr lang="fr-FR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TS, </a:t>
            </a:r>
            <a:r>
              <a:rPr lang="fr-FR" sz="105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Lilley</a:t>
            </a:r>
            <a:r>
              <a:rPr lang="fr-FR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CM, Mirza KM. </a:t>
            </a:r>
            <a:r>
              <a:rPr lang="fr-FR" sz="105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Hemophagocytic</a:t>
            </a:r>
            <a:r>
              <a:rPr lang="fr-FR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5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Lymphohistiocytosis</a:t>
            </a:r>
            <a:r>
              <a:rPr lang="fr-FR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Arch </a:t>
            </a:r>
            <a:r>
              <a:rPr lang="fr-FR" sz="105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Pathol</a:t>
            </a:r>
            <a:r>
              <a:rPr lang="fr-FR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05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</a:t>
            </a:r>
            <a:r>
              <a:rPr lang="fr-FR" sz="105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Med. 2022;146. 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536713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80821E8-2065-6938-CC1B-7F194BCCE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Epidémiologie, études pédiatriques rares et composées de peu de patients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A398814-66A6-E81B-41EC-BB2252BC8C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79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fr-FR" dirty="0"/>
              <a:t>Qu’est ce qu’un syndrome d’activation </a:t>
            </a:r>
            <a:r>
              <a:rPr lang="fr-FR" dirty="0" err="1"/>
              <a:t>macrophagique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Syndrome clinique?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Entité anatomopathologique?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Maladie héréditaire ?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2"/>
          <a:srcRect l="4962" t="2891" r="7976" b="5149"/>
          <a:stretch/>
        </p:blipFill>
        <p:spPr>
          <a:xfrm>
            <a:off x="5131024" y="3504908"/>
            <a:ext cx="4050826" cy="1547365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8" t="4808" r="4636" b="6648"/>
          <a:stretch/>
        </p:blipFill>
        <p:spPr>
          <a:xfrm>
            <a:off x="6497903" y="1839756"/>
            <a:ext cx="1024611" cy="1353178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4"/>
          <a:srcRect l="26843" r="20819"/>
          <a:stretch/>
        </p:blipFill>
        <p:spPr>
          <a:xfrm>
            <a:off x="6439912" y="5129176"/>
            <a:ext cx="1707419" cy="145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019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Maladie hétérogène chez l’adulte et « secondaire »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92" y="1964409"/>
            <a:ext cx="5443725" cy="6502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338" y="1815531"/>
            <a:ext cx="6724481" cy="450912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5103" y="3038280"/>
            <a:ext cx="4624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Environ : 40% infection; 40% maladie maligne; 10% MAI; 10% autre….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8ED8833-53D4-A8D6-229A-93985A609012}"/>
              </a:ext>
            </a:extLst>
          </p:cNvPr>
          <p:cNvSpPr txBox="1"/>
          <p:nvPr/>
        </p:nvSpPr>
        <p:spPr>
          <a:xfrm>
            <a:off x="0" y="6473533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Ramos-Casals M, Brito-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Zerón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P, 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López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-Guillermo A, 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Khamashta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MA, Bosch X. 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Adult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haemophagocytic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syndrome. The Lancet. 26 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avr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2014;383(9927):1503</a:t>
            </a:r>
            <a:r>
              <a:rPr lang="fr-FR" sz="14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16.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628610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Etiologies 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996" y="1812617"/>
            <a:ext cx="11417476" cy="427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615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Critères diagnostics ( à partir de 775 cas)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713" y="2352749"/>
            <a:ext cx="6396466" cy="385384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707" y="2352749"/>
            <a:ext cx="4776112" cy="387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7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Critères diagnostic 2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10" y="1890125"/>
            <a:ext cx="4069314" cy="470773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517" y="2758221"/>
            <a:ext cx="6581703" cy="120687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A1EE967-84BC-675D-6BBD-79750BC89CE5}"/>
              </a:ext>
            </a:extLst>
          </p:cNvPr>
          <p:cNvSpPr txBox="1"/>
          <p:nvPr/>
        </p:nvSpPr>
        <p:spPr>
          <a:xfrm>
            <a:off x="4984368" y="4680380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Mortalité importante : 60% (40 à 80%)</a:t>
            </a:r>
          </a:p>
        </p:txBody>
      </p:sp>
    </p:spTree>
    <p:extLst>
      <p:ext uri="{BB962C8B-B14F-4D97-AF65-F5344CB8AC3E}">
        <p14:creationId xmlns:p14="http://schemas.microsoft.com/office/powerpoint/2010/main" val="1993622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Difficulte</a:t>
            </a:r>
            <a:r>
              <a:rPr lang="fr-FR" dirty="0"/>
              <a:t> diagnostiques DES SAM SYMPTOMATIQUES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85173" y="3146833"/>
            <a:ext cx="5422900" cy="2296350"/>
          </a:xfrm>
          <a:prstGeom prst="rect">
            <a:avLst/>
          </a:prstGeom>
        </p:spPr>
      </p:pic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/>
        <p:txBody>
          <a:bodyPr anchor="t"/>
          <a:lstStyle/>
          <a:p>
            <a:r>
              <a:rPr lang="fr-FR" dirty="0"/>
              <a:t>Consensus positif pour 9 critères chez l’adulte</a:t>
            </a:r>
          </a:p>
          <a:p>
            <a:pPr lvl="1"/>
            <a:r>
              <a:rPr lang="fr-FR" dirty="0"/>
              <a:t>Fièvre</a:t>
            </a:r>
          </a:p>
          <a:p>
            <a:pPr lvl="1"/>
            <a:r>
              <a:rPr lang="fr-FR" dirty="0" err="1"/>
              <a:t>Organomégalie</a:t>
            </a:r>
            <a:endParaRPr lang="fr-FR" dirty="0"/>
          </a:p>
          <a:p>
            <a:pPr lvl="1"/>
            <a:r>
              <a:rPr lang="fr-FR" dirty="0" err="1"/>
              <a:t>Monocytopénie</a:t>
            </a:r>
            <a:r>
              <a:rPr lang="fr-FR" dirty="0"/>
              <a:t> / </a:t>
            </a:r>
            <a:r>
              <a:rPr lang="fr-FR" dirty="0" err="1"/>
              <a:t>Bicytopénie</a:t>
            </a:r>
            <a:r>
              <a:rPr lang="fr-FR" dirty="0"/>
              <a:t> / </a:t>
            </a:r>
            <a:r>
              <a:rPr lang="fr-FR" dirty="0" err="1"/>
              <a:t>Pancytopénie</a:t>
            </a:r>
            <a:endParaRPr lang="fr-FR" dirty="0"/>
          </a:p>
          <a:p>
            <a:pPr lvl="1"/>
            <a:r>
              <a:rPr lang="fr-FR" dirty="0"/>
              <a:t>Ferritine élevée</a:t>
            </a:r>
          </a:p>
          <a:p>
            <a:pPr lvl="1"/>
            <a:r>
              <a:rPr lang="fr-FR" dirty="0"/>
              <a:t>LDH élevées</a:t>
            </a:r>
          </a:p>
          <a:p>
            <a:pPr lvl="1"/>
            <a:r>
              <a:rPr lang="fr-FR" dirty="0"/>
              <a:t>Image d’</a:t>
            </a:r>
            <a:r>
              <a:rPr lang="fr-FR" dirty="0" err="1"/>
              <a:t>hémophagocytose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“</a:t>
            </a:r>
            <a:r>
              <a:rPr lang="fr-FR" dirty="0" err="1"/>
              <a:t>predisposing</a:t>
            </a:r>
            <a:r>
              <a:rPr lang="fr-FR" dirty="0"/>
              <a:t> </a:t>
            </a:r>
            <a:r>
              <a:rPr lang="fr-FR" dirty="0" err="1"/>
              <a:t>underlying</a:t>
            </a:r>
            <a:r>
              <a:rPr lang="fr-FR" dirty="0"/>
              <a:t> disease”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673101" y="2387151"/>
            <a:ext cx="5154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/>
              <a:t>Les critères ont été élaborés pour les formes héréditaires, </a:t>
            </a:r>
          </a:p>
        </p:txBody>
      </p:sp>
    </p:spTree>
    <p:extLst>
      <p:ext uri="{BB962C8B-B14F-4D97-AF65-F5344CB8AC3E}">
        <p14:creationId xmlns:p14="http://schemas.microsoft.com/office/powerpoint/2010/main" val="28422863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063C58-91F4-A868-218F-2286ECE76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HScore</a:t>
            </a:r>
            <a:endParaRPr lang="fr-FR" dirty="0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1473C11D-23F3-2C99-4418-C9F2A1F6156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7640" y="2885155"/>
            <a:ext cx="6061085" cy="2813656"/>
          </a:xfr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420710A-AAA9-67E3-192F-8D4280626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965" y="2026031"/>
            <a:ext cx="3981655" cy="4102311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1D26AED5-81CB-7CB8-F8AF-84F085E5F893}"/>
              </a:ext>
            </a:extLst>
          </p:cNvPr>
          <p:cNvSpPr txBox="1"/>
          <p:nvPr/>
        </p:nvSpPr>
        <p:spPr>
          <a:xfrm>
            <a:off x="7843520" y="4226560"/>
            <a:ext cx="73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169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52D205B-76B1-9145-4F4A-A596E1AA8F37}"/>
              </a:ext>
            </a:extLst>
          </p:cNvPr>
          <p:cNvSpPr txBox="1"/>
          <p:nvPr/>
        </p:nvSpPr>
        <p:spPr>
          <a:xfrm>
            <a:off x="94593" y="6627168"/>
            <a:ext cx="1219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Fardet</a:t>
            </a:r>
            <a:r>
              <a:rPr lang="fr-F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L, </a:t>
            </a:r>
            <a:r>
              <a:rPr lang="fr-FR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Galicier</a:t>
            </a:r>
            <a:r>
              <a:rPr lang="fr-F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L, Lambotte O, </a:t>
            </a:r>
            <a:r>
              <a:rPr lang="fr-FR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Marzac</a:t>
            </a:r>
            <a:r>
              <a:rPr lang="fr-F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C, Aumont C, </a:t>
            </a:r>
            <a:r>
              <a:rPr lang="fr-FR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Chahwan</a:t>
            </a:r>
            <a:r>
              <a:rPr lang="fr-F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D, et al. </a:t>
            </a:r>
            <a:r>
              <a:rPr lang="fr-FR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  <a:r>
              <a:rPr lang="fr-F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Validation of the </a:t>
            </a:r>
            <a:r>
              <a:rPr lang="fr-FR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HScore</a:t>
            </a:r>
            <a:r>
              <a:rPr lang="fr-F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Score for the </a:t>
            </a:r>
            <a:r>
              <a:rPr lang="fr-FR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Diagnosis</a:t>
            </a:r>
            <a:r>
              <a:rPr lang="fr-F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fr-FR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Reactive</a:t>
            </a:r>
            <a:r>
              <a:rPr lang="fr-F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Hemophagocytic</a:t>
            </a:r>
            <a:r>
              <a:rPr lang="fr-F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Syndrome. </a:t>
            </a:r>
            <a:r>
              <a:rPr lang="fr-FR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Arthritis</a:t>
            </a:r>
            <a:r>
              <a:rPr lang="fr-F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</a:t>
            </a:r>
            <a:r>
              <a:rPr lang="fr-FR" sz="9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Rheumatology</a:t>
            </a:r>
            <a:r>
              <a:rPr lang="fr-F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2014;66(9):2613</a:t>
            </a:r>
            <a:r>
              <a:rPr lang="fr-FR" sz="9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fr-FR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20. 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804640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395602-C7BF-394F-40B1-A074877D9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Difficultés diagnostiques chez l’enfant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B6BE4E2-833A-807C-77F4-CA835A64C8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Arthrite juvénile systémique</a:t>
            </a:r>
          </a:p>
        </p:txBody>
      </p:sp>
      <p:pic>
        <p:nvPicPr>
          <p:cNvPr id="10" name="Espace réservé du contenu 9">
            <a:extLst>
              <a:ext uri="{FF2B5EF4-FFF2-40B4-BE49-F238E27FC236}">
                <a16:creationId xmlns:a16="http://schemas.microsoft.com/office/drawing/2014/main" id="{9AA41725-8AA5-AFE6-47B1-2D3F6162BD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1191" y="3196370"/>
            <a:ext cx="5171781" cy="2931972"/>
          </a:xfrm>
        </p:spPr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A0AD0CB7-B9FE-5C36-3070-B97FAED81C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Algorithme</a:t>
            </a:r>
          </a:p>
        </p:txBody>
      </p:sp>
      <p:pic>
        <p:nvPicPr>
          <p:cNvPr id="16" name="Espace réservé du contenu 15">
            <a:extLst>
              <a:ext uri="{FF2B5EF4-FFF2-40B4-BE49-F238E27FC236}">
                <a16:creationId xmlns:a16="http://schemas.microsoft.com/office/drawing/2014/main" id="{62D9A862-EABC-5C23-9A21-9D9475090F9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558766" y="3057843"/>
            <a:ext cx="3322631" cy="2935287"/>
          </a:xfr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54955A1B-155A-C9BF-A927-1E77B1BD5C73}"/>
              </a:ext>
            </a:extLst>
          </p:cNvPr>
          <p:cNvSpPr txBox="1"/>
          <p:nvPr/>
        </p:nvSpPr>
        <p:spPr>
          <a:xfrm>
            <a:off x="178675" y="6488668"/>
            <a:ext cx="121184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Ponnatt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TS, 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Lilley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CM, Mirza KM. 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Hemophagocytic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Lymphohistiocytosis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Arch 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Pathol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Med. 2022;146.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357452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Prise en charge chez l’adulte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r>
              <a:rPr lang="fr-FR" sz="2800" dirty="0"/>
              <a:t>La prise en charge s’inspire des protocoles pédiatriques</a:t>
            </a:r>
          </a:p>
          <a:p>
            <a:r>
              <a:rPr lang="fr-FR" sz="2800" dirty="0"/>
              <a:t>Association </a:t>
            </a:r>
            <a:r>
              <a:rPr lang="fr-FR" sz="2800" dirty="0" err="1"/>
              <a:t>étoposide</a:t>
            </a:r>
            <a:r>
              <a:rPr lang="fr-FR" sz="2800" dirty="0"/>
              <a:t>/</a:t>
            </a:r>
            <a:r>
              <a:rPr lang="fr-FR" sz="2800" dirty="0" err="1"/>
              <a:t>corticoides</a:t>
            </a:r>
            <a:r>
              <a:rPr lang="fr-FR" sz="2800" dirty="0"/>
              <a:t>/ciclosporine</a:t>
            </a:r>
          </a:p>
          <a:p>
            <a:r>
              <a:rPr lang="fr-FR" sz="2800" dirty="0"/>
              <a:t>Traitement étiologique++++</a:t>
            </a:r>
          </a:p>
          <a:p>
            <a:r>
              <a:rPr lang="fr-FR" sz="2800" dirty="0"/>
              <a:t>Pas de consensus</a:t>
            </a:r>
          </a:p>
        </p:txBody>
      </p:sp>
    </p:spTree>
    <p:extLst>
      <p:ext uri="{BB962C8B-B14F-4D97-AF65-F5344CB8AC3E}">
        <p14:creationId xmlns:p14="http://schemas.microsoft.com/office/powerpoint/2010/main" val="12234612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F3778B-5DD9-58DD-AB28-46DA693B4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Diagnostic difficile à évoquer si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B7A3DD-3FDC-0177-0F6B-2BCFA46C0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Fièvre</a:t>
            </a:r>
          </a:p>
          <a:p>
            <a:r>
              <a:rPr lang="fr-FR" dirty="0"/>
              <a:t>Organomégalie</a:t>
            </a:r>
          </a:p>
          <a:p>
            <a:r>
              <a:rPr lang="fr-FR" dirty="0" err="1"/>
              <a:t>Monocytopénie</a:t>
            </a:r>
            <a:r>
              <a:rPr lang="fr-FR" dirty="0"/>
              <a:t> / </a:t>
            </a:r>
            <a:r>
              <a:rPr lang="fr-FR" dirty="0" err="1"/>
              <a:t>Bicytopénie</a:t>
            </a:r>
            <a:r>
              <a:rPr lang="fr-FR" dirty="0"/>
              <a:t> / Pancytopénie</a:t>
            </a:r>
          </a:p>
          <a:p>
            <a:r>
              <a:rPr lang="fr-FR" dirty="0"/>
              <a:t>Ferritine élevée</a:t>
            </a:r>
          </a:p>
          <a:p>
            <a:r>
              <a:rPr lang="fr-FR" dirty="0"/>
              <a:t>Fibrinogène abaissé</a:t>
            </a:r>
          </a:p>
          <a:p>
            <a:r>
              <a:rPr lang="fr-FR" dirty="0"/>
              <a:t>Cytolyse hépatique, SIADH</a:t>
            </a:r>
          </a:p>
          <a:p>
            <a:r>
              <a:rPr lang="fr-FR" dirty="0"/>
              <a:t>LDH élevées</a:t>
            </a:r>
          </a:p>
          <a:p>
            <a:r>
              <a:rPr lang="fr-FR" dirty="0"/>
              <a:t>Image d’</a:t>
            </a:r>
            <a:r>
              <a:rPr lang="fr-FR" dirty="0" err="1"/>
              <a:t>hémophagocytose</a:t>
            </a:r>
            <a:r>
              <a:rPr lang="fr-FR" dirty="0"/>
              <a:t> </a:t>
            </a:r>
          </a:p>
          <a:p>
            <a:r>
              <a:rPr lang="fr-FR" dirty="0"/>
              <a:t>“Contexte </a:t>
            </a:r>
            <a:r>
              <a:rPr lang="fr-FR" dirty="0" err="1"/>
              <a:t>evocateur</a:t>
            </a:r>
            <a:r>
              <a:rPr lang="fr-FR" dirty="0"/>
              <a:t> »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7683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C95986F-35F3-07C8-D97A-A005F2285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Prise en charge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E224BB9-2811-1F27-2FE8-0E859AB87E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62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Syndrome </a:t>
            </a:r>
            <a:r>
              <a:rPr lang="fr-FR" dirty="0" err="1"/>
              <a:t>macrophagique</a:t>
            </a:r>
            <a:r>
              <a:rPr lang="fr-FR" dirty="0"/>
              <a:t> </a:t>
            </a:r>
            <a:r>
              <a:rPr lang="fr-FR" dirty="0" err="1"/>
              <a:t>hereditaire</a:t>
            </a:r>
            <a:r>
              <a:rPr lang="fr-FR" dirty="0"/>
              <a:t> :</a:t>
            </a:r>
            <a:br>
              <a:rPr lang="fr-FR" dirty="0"/>
            </a:br>
            <a:r>
              <a:rPr lang="fr-FR" dirty="0" err="1"/>
              <a:t>Hemophagocytic</a:t>
            </a:r>
            <a:r>
              <a:rPr lang="fr-FR" dirty="0"/>
              <a:t> </a:t>
            </a:r>
            <a:r>
              <a:rPr lang="fr-FR" dirty="0" err="1"/>
              <a:t>Lymphohistiocytosis</a:t>
            </a:r>
            <a:endParaRPr lang="fr-FR" dirty="0"/>
          </a:p>
        </p:txBody>
      </p:sp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r>
              <a:rPr lang="fr-FR" sz="2400" dirty="0"/>
              <a:t>En Europe, l’incidence des LHF est environ 1,2/1.000.000 enfants par an, </a:t>
            </a:r>
          </a:p>
          <a:p>
            <a:r>
              <a:rPr lang="fr-FR" sz="2400" dirty="0"/>
              <a:t>70-80% manifestations dans la première année (in utero-46 ans)</a:t>
            </a:r>
          </a:p>
          <a:p>
            <a:r>
              <a:rPr lang="en-US" sz="2400" dirty="0" err="1"/>
              <a:t>Fièvre</a:t>
            </a:r>
            <a:r>
              <a:rPr lang="en-US" sz="2400" dirty="0"/>
              <a:t>, HSMG </a:t>
            </a:r>
            <a:r>
              <a:rPr lang="en-US" sz="2400" dirty="0" err="1"/>
              <a:t>cytopénie</a:t>
            </a:r>
            <a:endParaRPr lang="en-US" sz="2400" dirty="0"/>
          </a:p>
          <a:p>
            <a:r>
              <a:rPr lang="en-US" sz="2400" dirty="0"/>
              <a:t>ADP</a:t>
            </a:r>
          </a:p>
          <a:p>
            <a:r>
              <a:rPr lang="en-US" sz="2400" dirty="0" err="1"/>
              <a:t>Oedemes</a:t>
            </a:r>
            <a:r>
              <a:rPr lang="en-US" sz="2400" dirty="0"/>
              <a:t> (SIADH)</a:t>
            </a:r>
          </a:p>
          <a:p>
            <a:r>
              <a:rPr lang="fr-FR" sz="2400" dirty="0"/>
              <a:t>Eruptions cutanées</a:t>
            </a:r>
          </a:p>
          <a:p>
            <a:r>
              <a:rPr lang="fr-FR" sz="2400" dirty="0"/>
              <a:t>ADP</a:t>
            </a:r>
          </a:p>
          <a:p>
            <a:r>
              <a:rPr lang="fr-FR" sz="2400" dirty="0"/>
              <a:t>Déclencheur infectieux</a:t>
            </a:r>
          </a:p>
        </p:txBody>
      </p:sp>
    </p:spTree>
    <p:extLst>
      <p:ext uri="{BB962C8B-B14F-4D97-AF65-F5344CB8AC3E}">
        <p14:creationId xmlns:p14="http://schemas.microsoft.com/office/powerpoint/2010/main" val="46534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Traitement des </a:t>
            </a:r>
            <a:r>
              <a:rPr lang="fr-FR" dirty="0" err="1"/>
              <a:t>lymphohistiocytoses</a:t>
            </a:r>
            <a:r>
              <a:rPr lang="fr-FR" dirty="0"/>
              <a:t> héréditaires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fr-FR" dirty="0"/>
              <a:t>Dans tous les cas greffe de moelle</a:t>
            </a:r>
          </a:p>
          <a:p>
            <a:endParaRPr lang="fr-FR" dirty="0"/>
          </a:p>
          <a:p>
            <a:r>
              <a:rPr lang="fr-FR" dirty="0"/>
              <a:t>Risque de SAM à la moindre stimulation SI</a:t>
            </a:r>
          </a:p>
          <a:p>
            <a:endParaRPr lang="fr-FR" dirty="0"/>
          </a:p>
          <a:p>
            <a:r>
              <a:rPr lang="fr-FR" dirty="0"/>
              <a:t>Exemple SAP :</a:t>
            </a:r>
          </a:p>
        </p:txBody>
      </p:sp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490" y="2100305"/>
            <a:ext cx="3750279" cy="367823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796042" y="2500439"/>
            <a:ext cx="890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greffe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9976130" y="3494411"/>
            <a:ext cx="1967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Absence de greffe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21952" y="6366611"/>
            <a:ext cx="4608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latin typeface="Helvetica-Oblique"/>
              </a:rPr>
              <a:t>Pediatrics International </a:t>
            </a:r>
            <a:r>
              <a:rPr lang="fr-FR" dirty="0">
                <a:latin typeface="Helvetica" panose="020B0604020202020204" pitchFamily="34" charset="0"/>
              </a:rPr>
              <a:t>(2012) </a:t>
            </a:r>
            <a:r>
              <a:rPr lang="fr-FR" b="1" dirty="0">
                <a:latin typeface="Helvetica-Bold"/>
              </a:rPr>
              <a:t>54</a:t>
            </a:r>
            <a:r>
              <a:rPr lang="fr-FR" dirty="0">
                <a:latin typeface="Helvetica" panose="020B0604020202020204" pitchFamily="34" charset="0"/>
              </a:rPr>
              <a:t>, 447–454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2701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Traitement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traitement  historique :« HLH-94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b="1" dirty="0" err="1">
                <a:solidFill>
                  <a:srgbClr val="FF0000"/>
                </a:solidFill>
              </a:rPr>
              <a:t>Etoposide</a:t>
            </a:r>
            <a:r>
              <a:rPr lang="fr-FR" b="1" dirty="0">
                <a:solidFill>
                  <a:srgbClr val="FF0000"/>
                </a:solidFill>
              </a:rPr>
              <a:t>,</a:t>
            </a:r>
          </a:p>
          <a:p>
            <a:r>
              <a:rPr lang="fr-FR" dirty="0"/>
              <a:t>Corticoïdes</a:t>
            </a:r>
          </a:p>
          <a:p>
            <a:r>
              <a:rPr lang="fr-FR" dirty="0"/>
              <a:t>injections intra-</a:t>
            </a:r>
            <a:r>
              <a:rPr lang="fr-FR" dirty="0" err="1"/>
              <a:t>thécales</a:t>
            </a:r>
            <a:r>
              <a:rPr lang="fr-FR" dirty="0"/>
              <a:t> de </a:t>
            </a:r>
            <a:r>
              <a:rPr lang="fr-FR" dirty="0" err="1"/>
              <a:t>Méthotréxate</a:t>
            </a:r>
            <a:r>
              <a:rPr lang="fr-FR" dirty="0"/>
              <a:t> en cas d’atteinte neuro-méningée </a:t>
            </a:r>
          </a:p>
          <a:p>
            <a:r>
              <a:rPr lang="fr-FR" dirty="0"/>
              <a:t>+ Greffe de moelle</a:t>
            </a:r>
          </a:p>
          <a:p>
            <a:pPr lvl="1"/>
            <a:r>
              <a:rPr lang="fr-FR" dirty="0"/>
              <a:t>Survie 55%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Sérum anti lymphocytaire(SAL)/ HLH94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 anchor="t">
            <a:noAutofit/>
          </a:bodyPr>
          <a:lstStyle/>
          <a:p>
            <a:pPr marL="285750" lvl="1" indent="-285750"/>
            <a:r>
              <a:rPr lang="fr-FR" sz="1800" b="1" dirty="0">
                <a:solidFill>
                  <a:srgbClr val="FF0000"/>
                </a:solidFill>
              </a:rPr>
              <a:t>SAL : destruction spe des CD8+</a:t>
            </a:r>
          </a:p>
          <a:p>
            <a:r>
              <a:rPr lang="fr-FR" sz="2000" dirty="0"/>
              <a:t>Corticoïdes</a:t>
            </a:r>
          </a:p>
          <a:p>
            <a:r>
              <a:rPr lang="fr-FR" sz="2000" dirty="0"/>
              <a:t>injections intra-</a:t>
            </a:r>
            <a:r>
              <a:rPr lang="fr-FR" sz="2000" dirty="0" err="1"/>
              <a:t>thécales</a:t>
            </a:r>
            <a:r>
              <a:rPr lang="fr-FR" sz="2000" dirty="0"/>
              <a:t> de </a:t>
            </a:r>
            <a:r>
              <a:rPr lang="fr-FR" sz="2000" dirty="0" err="1"/>
              <a:t>Méthotréxate</a:t>
            </a:r>
            <a:r>
              <a:rPr lang="fr-FR" sz="2000" dirty="0"/>
              <a:t> en cas d’atteinte neuro-méningée </a:t>
            </a:r>
          </a:p>
          <a:p>
            <a:r>
              <a:rPr lang="fr-FR" sz="2000" dirty="0"/>
              <a:t>+ Greffe de moelle</a:t>
            </a:r>
          </a:p>
          <a:p>
            <a:pPr marL="576000" lvl="2"/>
            <a:r>
              <a:rPr lang="fr-FR" sz="1600" dirty="0"/>
              <a:t>Survie 72% essai </a:t>
            </a:r>
            <a:r>
              <a:rPr lang="fr-FR" sz="1600" dirty="0" err="1"/>
              <a:t>monocentrique</a:t>
            </a:r>
            <a:endParaRPr lang="fr-FR" sz="1600" dirty="0"/>
          </a:p>
          <a:p>
            <a:pPr marL="306000" lvl="1"/>
            <a:r>
              <a:rPr lang="fr-FR" sz="1800" dirty="0"/>
              <a:t>PHRC </a:t>
            </a:r>
            <a:r>
              <a:rPr lang="fr-FR" sz="1800" dirty="0" err="1"/>
              <a:t>MAbCampath</a:t>
            </a:r>
            <a:r>
              <a:rPr lang="fr-FR" sz="1800" dirty="0"/>
              <a:t> (antiCD52)</a:t>
            </a:r>
          </a:p>
          <a:p>
            <a:pPr marL="576000" lvl="2"/>
            <a:r>
              <a:rPr lang="fr-FR" sz="1600" dirty="0"/>
              <a:t>Inclusion terminée analyses en cours</a:t>
            </a:r>
          </a:p>
          <a:p>
            <a:endParaRPr lang="fr-FR" sz="2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16" y="2786897"/>
            <a:ext cx="1253658" cy="91967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8"/>
          <a:stretch/>
        </p:blipFill>
        <p:spPr bwMode="auto">
          <a:xfrm>
            <a:off x="3264389" y="4393551"/>
            <a:ext cx="2953320" cy="24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90438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Traitement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traitement  historique :« HLH-94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b="1" dirty="0" err="1">
                <a:solidFill>
                  <a:srgbClr val="FF0000"/>
                </a:solidFill>
              </a:rPr>
              <a:t>Etoposide</a:t>
            </a:r>
            <a:r>
              <a:rPr lang="fr-FR" b="1" dirty="0">
                <a:solidFill>
                  <a:srgbClr val="FF0000"/>
                </a:solidFill>
              </a:rPr>
              <a:t>,</a:t>
            </a:r>
          </a:p>
          <a:p>
            <a:r>
              <a:rPr lang="fr-FR" dirty="0"/>
              <a:t>Corticoïdes</a:t>
            </a:r>
          </a:p>
          <a:p>
            <a:r>
              <a:rPr lang="fr-FR" dirty="0"/>
              <a:t>injections intra-</a:t>
            </a:r>
            <a:r>
              <a:rPr lang="fr-FR" dirty="0" err="1"/>
              <a:t>thécales</a:t>
            </a:r>
            <a:r>
              <a:rPr lang="fr-FR" dirty="0"/>
              <a:t> de </a:t>
            </a:r>
            <a:r>
              <a:rPr lang="fr-FR" dirty="0" err="1"/>
              <a:t>Méthotréxate</a:t>
            </a:r>
            <a:r>
              <a:rPr lang="fr-FR" dirty="0"/>
              <a:t> en cas d’atteinte neuro-méningée </a:t>
            </a:r>
          </a:p>
          <a:p>
            <a:r>
              <a:rPr lang="fr-FR" dirty="0"/>
              <a:t>+ Greffe de moelle</a:t>
            </a:r>
          </a:p>
          <a:p>
            <a:pPr lvl="1"/>
            <a:r>
              <a:rPr lang="fr-FR" dirty="0"/>
              <a:t>Survie 55%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Sérum anti lymphocytaire(SAL)/ HLH94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 anchor="t">
            <a:noAutofit/>
          </a:bodyPr>
          <a:lstStyle/>
          <a:p>
            <a:pPr marL="285750" lvl="1" indent="-285750"/>
            <a:r>
              <a:rPr lang="fr-FR" sz="1800" b="1" dirty="0">
                <a:solidFill>
                  <a:srgbClr val="FF0000"/>
                </a:solidFill>
              </a:rPr>
              <a:t>SAL : destruction spe des CD8+</a:t>
            </a:r>
          </a:p>
          <a:p>
            <a:r>
              <a:rPr lang="fr-FR" sz="2000" dirty="0"/>
              <a:t>Corticoïdes</a:t>
            </a:r>
          </a:p>
          <a:p>
            <a:r>
              <a:rPr lang="fr-FR" sz="2000" dirty="0"/>
              <a:t>injections intra-</a:t>
            </a:r>
            <a:r>
              <a:rPr lang="fr-FR" sz="2000" dirty="0" err="1"/>
              <a:t>thécales</a:t>
            </a:r>
            <a:r>
              <a:rPr lang="fr-FR" sz="2000" dirty="0"/>
              <a:t> de </a:t>
            </a:r>
            <a:r>
              <a:rPr lang="fr-FR" sz="2000" dirty="0" err="1"/>
              <a:t>Méthotréxate</a:t>
            </a:r>
            <a:r>
              <a:rPr lang="fr-FR" sz="2000" dirty="0"/>
              <a:t> en cas d’atteinte neuro-méningée </a:t>
            </a:r>
          </a:p>
          <a:p>
            <a:r>
              <a:rPr lang="fr-FR" sz="2000" dirty="0"/>
              <a:t>+ Greffe de moelle</a:t>
            </a:r>
          </a:p>
          <a:p>
            <a:pPr marL="576000" lvl="2"/>
            <a:r>
              <a:rPr lang="fr-FR" sz="1600" dirty="0"/>
              <a:t>Survie 72% essai </a:t>
            </a:r>
            <a:r>
              <a:rPr lang="fr-FR" sz="1600" dirty="0" err="1"/>
              <a:t>monocentrique</a:t>
            </a:r>
            <a:endParaRPr lang="fr-FR" sz="1600" dirty="0"/>
          </a:p>
          <a:p>
            <a:pPr marL="306000" lvl="1"/>
            <a:r>
              <a:rPr lang="fr-FR" sz="1800" dirty="0"/>
              <a:t>PHRC </a:t>
            </a:r>
            <a:r>
              <a:rPr lang="fr-FR" sz="1800" dirty="0" err="1"/>
              <a:t>MAbCampath</a:t>
            </a:r>
            <a:r>
              <a:rPr lang="fr-FR" sz="1800" dirty="0"/>
              <a:t> (antiCD52)</a:t>
            </a:r>
          </a:p>
          <a:p>
            <a:pPr marL="576000" lvl="2"/>
            <a:r>
              <a:rPr lang="fr-FR" sz="1600" dirty="0"/>
              <a:t>Inclusion terminée analyses en cours</a:t>
            </a:r>
          </a:p>
          <a:p>
            <a:endParaRPr lang="fr-FR" sz="2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16" y="2786897"/>
            <a:ext cx="1253658" cy="91967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8"/>
          <a:stretch/>
        </p:blipFill>
        <p:spPr bwMode="auto">
          <a:xfrm>
            <a:off x="3264389" y="4393551"/>
            <a:ext cx="2953320" cy="24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avec flèche 8"/>
          <p:cNvCxnSpPr/>
          <p:nvPr/>
        </p:nvCxnSpPr>
        <p:spPr>
          <a:xfrm>
            <a:off x="2168665" y="3180170"/>
            <a:ext cx="2739154" cy="3123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ultiplication 9"/>
          <p:cNvSpPr/>
          <p:nvPr/>
        </p:nvSpPr>
        <p:spPr>
          <a:xfrm>
            <a:off x="4907819" y="6137809"/>
            <a:ext cx="704007" cy="720191"/>
          </a:xfrm>
          <a:prstGeom prst="mathMultiply">
            <a:avLst>
              <a:gd name="adj1" fmla="val 74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983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Traitement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traitement  historique :« HLH-94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b="1" dirty="0" err="1">
                <a:solidFill>
                  <a:srgbClr val="FF0000"/>
                </a:solidFill>
              </a:rPr>
              <a:t>Etoposide</a:t>
            </a:r>
            <a:r>
              <a:rPr lang="fr-FR" b="1" dirty="0">
                <a:solidFill>
                  <a:srgbClr val="FF0000"/>
                </a:solidFill>
              </a:rPr>
              <a:t>,</a:t>
            </a:r>
          </a:p>
          <a:p>
            <a:r>
              <a:rPr lang="fr-FR" dirty="0"/>
              <a:t>Corticoïdes</a:t>
            </a:r>
          </a:p>
          <a:p>
            <a:r>
              <a:rPr lang="fr-FR" dirty="0"/>
              <a:t>injections intra-</a:t>
            </a:r>
            <a:r>
              <a:rPr lang="fr-FR" dirty="0" err="1"/>
              <a:t>thécales</a:t>
            </a:r>
            <a:r>
              <a:rPr lang="fr-FR" dirty="0"/>
              <a:t> de </a:t>
            </a:r>
            <a:r>
              <a:rPr lang="fr-FR" dirty="0" err="1"/>
              <a:t>Méthotréxate</a:t>
            </a:r>
            <a:r>
              <a:rPr lang="fr-FR" dirty="0"/>
              <a:t> en cas d’atteinte neuro-méningée </a:t>
            </a:r>
          </a:p>
          <a:p>
            <a:r>
              <a:rPr lang="fr-FR" dirty="0"/>
              <a:t>+ Greffe de moelle</a:t>
            </a:r>
          </a:p>
          <a:p>
            <a:pPr lvl="1"/>
            <a:r>
              <a:rPr lang="fr-FR" dirty="0"/>
              <a:t>Survie 55%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Sérum anti lymphocytaire(SAL)/ HLH94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 anchor="t">
            <a:noAutofit/>
          </a:bodyPr>
          <a:lstStyle/>
          <a:p>
            <a:pPr marL="285750" lvl="1" indent="-285750"/>
            <a:r>
              <a:rPr lang="fr-FR" sz="1800" b="1" dirty="0">
                <a:solidFill>
                  <a:srgbClr val="FF0000"/>
                </a:solidFill>
              </a:rPr>
              <a:t>SAL : destruction spe des CD8+</a:t>
            </a:r>
          </a:p>
          <a:p>
            <a:r>
              <a:rPr lang="fr-FR" sz="2000" dirty="0"/>
              <a:t>Corticoïdes</a:t>
            </a:r>
          </a:p>
          <a:p>
            <a:r>
              <a:rPr lang="fr-FR" sz="2000" dirty="0"/>
              <a:t>injections intra-</a:t>
            </a:r>
            <a:r>
              <a:rPr lang="fr-FR" sz="2000" dirty="0" err="1"/>
              <a:t>thécales</a:t>
            </a:r>
            <a:r>
              <a:rPr lang="fr-FR" sz="2000" dirty="0"/>
              <a:t> de </a:t>
            </a:r>
            <a:r>
              <a:rPr lang="fr-FR" sz="2000" dirty="0" err="1"/>
              <a:t>Méthotréxate</a:t>
            </a:r>
            <a:r>
              <a:rPr lang="fr-FR" sz="2000" dirty="0"/>
              <a:t> en cas d’atteinte neuro-méningée </a:t>
            </a:r>
          </a:p>
          <a:p>
            <a:r>
              <a:rPr lang="fr-FR" sz="2000" dirty="0"/>
              <a:t>+ Greffe de moelle</a:t>
            </a:r>
          </a:p>
          <a:p>
            <a:pPr marL="576000" lvl="2"/>
            <a:r>
              <a:rPr lang="fr-FR" sz="1600" dirty="0"/>
              <a:t>Survie 72% essai </a:t>
            </a:r>
            <a:r>
              <a:rPr lang="fr-FR" sz="1600" dirty="0" err="1"/>
              <a:t>monocentrique</a:t>
            </a:r>
            <a:endParaRPr lang="fr-FR" sz="1600" dirty="0"/>
          </a:p>
          <a:p>
            <a:pPr marL="306000" lvl="1"/>
            <a:r>
              <a:rPr lang="fr-FR" sz="1800" dirty="0">
                <a:solidFill>
                  <a:schemeClr val="tx1"/>
                </a:solidFill>
              </a:rPr>
              <a:t>PHRC </a:t>
            </a:r>
            <a:r>
              <a:rPr lang="fr-FR" sz="1800" dirty="0" err="1">
                <a:solidFill>
                  <a:schemeClr val="tx1"/>
                </a:solidFill>
              </a:rPr>
              <a:t>MAbCampath</a:t>
            </a:r>
            <a:r>
              <a:rPr lang="fr-FR" sz="1800" dirty="0">
                <a:solidFill>
                  <a:schemeClr val="tx1"/>
                </a:solidFill>
              </a:rPr>
              <a:t> (antiCD52)</a:t>
            </a:r>
          </a:p>
          <a:p>
            <a:pPr marL="576000" lvl="2"/>
            <a:r>
              <a:rPr lang="fr-FR" sz="1600" dirty="0"/>
              <a:t>Inclusion terminée analyses en cours</a:t>
            </a:r>
          </a:p>
          <a:p>
            <a:endParaRPr lang="fr-FR" sz="2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16" y="2786897"/>
            <a:ext cx="1253658" cy="91967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8"/>
          <a:stretch/>
        </p:blipFill>
        <p:spPr bwMode="auto">
          <a:xfrm>
            <a:off x="3264389" y="4393551"/>
            <a:ext cx="2953320" cy="24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avec flèche 8"/>
          <p:cNvCxnSpPr/>
          <p:nvPr/>
        </p:nvCxnSpPr>
        <p:spPr>
          <a:xfrm flipH="1">
            <a:off x="5231500" y="3091158"/>
            <a:ext cx="1292235" cy="33015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ultiplication 9"/>
          <p:cNvSpPr/>
          <p:nvPr/>
        </p:nvSpPr>
        <p:spPr>
          <a:xfrm>
            <a:off x="4879497" y="6258912"/>
            <a:ext cx="704007" cy="720191"/>
          </a:xfrm>
          <a:prstGeom prst="mathMultiply">
            <a:avLst>
              <a:gd name="adj1" fmla="val 74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3944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Traitement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traitement  historique :« HLH-94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fr-FR" b="1" dirty="0" err="1">
                <a:solidFill>
                  <a:srgbClr val="FF0000"/>
                </a:solidFill>
              </a:rPr>
              <a:t>Etoposide</a:t>
            </a:r>
            <a:r>
              <a:rPr lang="fr-FR" b="1" dirty="0">
                <a:solidFill>
                  <a:srgbClr val="FF0000"/>
                </a:solidFill>
              </a:rPr>
              <a:t>,</a:t>
            </a:r>
          </a:p>
          <a:p>
            <a:r>
              <a:rPr lang="fr-FR" dirty="0"/>
              <a:t>Corticoïdes</a:t>
            </a:r>
          </a:p>
          <a:p>
            <a:r>
              <a:rPr lang="fr-FR" dirty="0"/>
              <a:t>injections intra-</a:t>
            </a:r>
            <a:r>
              <a:rPr lang="fr-FR" dirty="0" err="1"/>
              <a:t>thécales</a:t>
            </a:r>
            <a:r>
              <a:rPr lang="fr-FR" dirty="0"/>
              <a:t> de </a:t>
            </a:r>
            <a:r>
              <a:rPr lang="fr-FR" dirty="0" err="1"/>
              <a:t>Méthotréxate</a:t>
            </a:r>
            <a:r>
              <a:rPr lang="fr-FR" dirty="0"/>
              <a:t> en cas d’atteinte neuro-méningée </a:t>
            </a:r>
          </a:p>
          <a:p>
            <a:r>
              <a:rPr lang="fr-FR" dirty="0"/>
              <a:t>+ Greffe de moelle</a:t>
            </a:r>
          </a:p>
          <a:p>
            <a:pPr lvl="1"/>
            <a:r>
              <a:rPr lang="fr-FR" dirty="0"/>
              <a:t>Survie 55%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Sérum anti lymphocytaire(SAL)/ HLH94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/>
        <p:txBody>
          <a:bodyPr anchor="t">
            <a:noAutofit/>
          </a:bodyPr>
          <a:lstStyle/>
          <a:p>
            <a:pPr marL="285750" lvl="1" indent="-285750"/>
            <a:r>
              <a:rPr lang="fr-FR" sz="1800" b="1" dirty="0">
                <a:solidFill>
                  <a:srgbClr val="FF0000"/>
                </a:solidFill>
              </a:rPr>
              <a:t>SAL : destruction spe des CD8+</a:t>
            </a:r>
          </a:p>
          <a:p>
            <a:r>
              <a:rPr lang="fr-FR" sz="2000" dirty="0"/>
              <a:t>Corticoïdes</a:t>
            </a:r>
          </a:p>
          <a:p>
            <a:r>
              <a:rPr lang="fr-FR" sz="2000" dirty="0"/>
              <a:t>injections intra-</a:t>
            </a:r>
            <a:r>
              <a:rPr lang="fr-FR" sz="2000" dirty="0" err="1"/>
              <a:t>thécales</a:t>
            </a:r>
            <a:r>
              <a:rPr lang="fr-FR" sz="2000" dirty="0"/>
              <a:t> de </a:t>
            </a:r>
            <a:r>
              <a:rPr lang="fr-FR" sz="2000" dirty="0" err="1"/>
              <a:t>Méthotréxate</a:t>
            </a:r>
            <a:r>
              <a:rPr lang="fr-FR" sz="2000" dirty="0"/>
              <a:t> en cas d’atteinte neuro-méningée </a:t>
            </a:r>
          </a:p>
          <a:p>
            <a:r>
              <a:rPr lang="fr-FR" sz="2000" dirty="0"/>
              <a:t>+ Greffe de moelle</a:t>
            </a:r>
          </a:p>
          <a:p>
            <a:pPr marL="576000" lvl="2"/>
            <a:r>
              <a:rPr lang="fr-FR" sz="1600" dirty="0"/>
              <a:t>Survie 72% essai </a:t>
            </a:r>
            <a:r>
              <a:rPr lang="fr-FR" sz="1600" dirty="0" err="1"/>
              <a:t>monocentrique</a:t>
            </a:r>
            <a:endParaRPr lang="fr-FR" sz="1600" dirty="0"/>
          </a:p>
          <a:p>
            <a:pPr marL="306000" lvl="1"/>
            <a:r>
              <a:rPr lang="fr-FR" sz="1800" b="1" dirty="0">
                <a:solidFill>
                  <a:srgbClr val="FF0000"/>
                </a:solidFill>
              </a:rPr>
              <a:t>PHRC </a:t>
            </a:r>
            <a:r>
              <a:rPr lang="fr-FR" sz="1800" b="1" dirty="0" err="1">
                <a:solidFill>
                  <a:srgbClr val="FF0000"/>
                </a:solidFill>
              </a:rPr>
              <a:t>MAbCampath</a:t>
            </a:r>
            <a:r>
              <a:rPr lang="fr-FR" sz="1800" b="1" dirty="0">
                <a:solidFill>
                  <a:srgbClr val="FF0000"/>
                </a:solidFill>
              </a:rPr>
              <a:t> (antiCD52)</a:t>
            </a:r>
          </a:p>
          <a:p>
            <a:pPr marL="576000" lvl="2"/>
            <a:r>
              <a:rPr lang="fr-FR" sz="1600" dirty="0"/>
              <a:t>Inclusion terminée analyses en cours</a:t>
            </a:r>
          </a:p>
          <a:p>
            <a:endParaRPr lang="fr-FR" sz="2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516" y="2786897"/>
            <a:ext cx="1253658" cy="91967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8"/>
          <a:stretch/>
        </p:blipFill>
        <p:spPr bwMode="auto">
          <a:xfrm>
            <a:off x="3264389" y="4393551"/>
            <a:ext cx="2953320" cy="24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avec flèche 8"/>
          <p:cNvCxnSpPr/>
          <p:nvPr/>
        </p:nvCxnSpPr>
        <p:spPr>
          <a:xfrm flipH="1">
            <a:off x="5231501" y="5575412"/>
            <a:ext cx="1217851" cy="817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ultiplication 9"/>
          <p:cNvSpPr/>
          <p:nvPr/>
        </p:nvSpPr>
        <p:spPr>
          <a:xfrm>
            <a:off x="4879497" y="6258912"/>
            <a:ext cx="704007" cy="720191"/>
          </a:xfrm>
          <a:prstGeom prst="mathMultiply">
            <a:avLst>
              <a:gd name="adj1" fmla="val 742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635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Prise en charge chez l’adulte</a:t>
            </a:r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5079" y="1853075"/>
            <a:ext cx="7922075" cy="492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277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5E2091-4410-22EE-E619-5CC89501C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SAM pour les nuls!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B3C458CC-A729-A359-D38B-848FAA9AA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456" y="1834382"/>
            <a:ext cx="6871519" cy="4923770"/>
          </a:xfr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27ECF25-A457-4534-324F-AC83A69CECFE}"/>
              </a:ext>
            </a:extLst>
          </p:cNvPr>
          <p:cNvSpPr txBox="1"/>
          <p:nvPr/>
        </p:nvSpPr>
        <p:spPr>
          <a:xfrm>
            <a:off x="189186" y="6596390"/>
            <a:ext cx="1219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 TS, </a:t>
            </a:r>
            <a:r>
              <a:rPr lang="fr-F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Stancampiano</a:t>
            </a: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FF, Rivera C. </a:t>
            </a:r>
            <a:r>
              <a:rPr lang="fr-F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Hemophagocytic</a:t>
            </a: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Lymphohistiocytosis</a:t>
            </a: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the </a:t>
            </a:r>
            <a:r>
              <a:rPr lang="fr-F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Internist</a:t>
            </a: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</a:t>
            </a: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Care Providers. J Prim Care Community </a:t>
            </a:r>
            <a:r>
              <a:rPr lang="fr-F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</a:t>
            </a: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27 </a:t>
            </a:r>
            <a:r>
              <a:rPr lang="fr-F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oct</a:t>
            </a: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2021;12:21501327211053756. 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0627728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E48A53-DA44-4960-0323-022F5162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SAM secondaires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9D969D-00C0-1CE4-8EC6-A26034D45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FR" dirty="0"/>
              <a:t>Traitement de l’étiologie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Contrôler la cascade inflammatoire</a:t>
            </a:r>
          </a:p>
          <a:p>
            <a:pPr marL="666900" lvl="1" indent="-342900">
              <a:buFont typeface="+mj-lt"/>
              <a:buAutoNum type="arabicPeriod"/>
            </a:pPr>
            <a:r>
              <a:rPr lang="fr-FR" dirty="0"/>
              <a:t>Corticoïdes</a:t>
            </a:r>
          </a:p>
          <a:p>
            <a:pPr marL="666900" lvl="1" indent="-342900">
              <a:buFont typeface="+mj-lt"/>
              <a:buAutoNum type="arabicPeriod"/>
            </a:pPr>
            <a:r>
              <a:rPr lang="fr-FR" dirty="0" err="1"/>
              <a:t>IgIV</a:t>
            </a:r>
            <a:endParaRPr lang="fr-FR" dirty="0"/>
          </a:p>
          <a:p>
            <a:pPr marL="666900" lvl="1" indent="-342900">
              <a:buFont typeface="+mj-lt"/>
              <a:buAutoNum type="arabicPeriod"/>
            </a:pPr>
            <a:r>
              <a:rPr lang="fr-FR" dirty="0" err="1"/>
              <a:t>Controlez</a:t>
            </a:r>
            <a:r>
              <a:rPr lang="fr-FR" dirty="0"/>
              <a:t> les macrophages et lymphocytes : Ciclosporine/</a:t>
            </a:r>
            <a:r>
              <a:rPr lang="fr-FR" dirty="0" err="1"/>
              <a:t>Etoposide</a:t>
            </a:r>
            <a:endParaRPr lang="fr-FR" dirty="0"/>
          </a:p>
        </p:txBody>
      </p:sp>
      <p:sp>
        <p:nvSpPr>
          <p:cNvPr id="4" name="Accolade fermante 3">
            <a:extLst>
              <a:ext uri="{FF2B5EF4-FFF2-40B4-BE49-F238E27FC236}">
                <a16:creationId xmlns:a16="http://schemas.microsoft.com/office/drawing/2014/main" id="{A26A4F1A-9A39-568D-BAB8-83947229EDC6}"/>
              </a:ext>
            </a:extLst>
          </p:cNvPr>
          <p:cNvSpPr/>
          <p:nvPr/>
        </p:nvSpPr>
        <p:spPr>
          <a:xfrm>
            <a:off x="7987862" y="3531476"/>
            <a:ext cx="1124607" cy="18813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386587C-48B3-E657-8DF0-F626FE987640}"/>
              </a:ext>
            </a:extLst>
          </p:cNvPr>
          <p:cNvSpPr txBox="1"/>
          <p:nvPr/>
        </p:nvSpPr>
        <p:spPr>
          <a:xfrm>
            <a:off x="9301655" y="4148986"/>
            <a:ext cx="2774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Dépend de l’étiologie……</a:t>
            </a:r>
          </a:p>
          <a:p>
            <a:r>
              <a:rPr lang="fr-FR" dirty="0"/>
              <a:t>Et de l’équipe</a:t>
            </a:r>
          </a:p>
        </p:txBody>
      </p:sp>
    </p:spTree>
    <p:extLst>
      <p:ext uri="{BB962C8B-B14F-4D97-AF65-F5344CB8AC3E}">
        <p14:creationId xmlns:p14="http://schemas.microsoft.com/office/powerpoint/2010/main" val="7818991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space réservé du contenu 8">
            <a:extLst>
              <a:ext uri="{FF2B5EF4-FFF2-40B4-BE49-F238E27FC236}">
                <a16:creationId xmlns:a16="http://schemas.microsoft.com/office/drawing/2014/main" id="{6F92092D-211A-0E91-ABA5-3DD034E21BE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43539"/>
          <a:stretch/>
        </p:blipFill>
        <p:spPr>
          <a:xfrm>
            <a:off x="4774653" y="2111237"/>
            <a:ext cx="3328824" cy="3825956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 l’INF gamma au SAM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AFBF38B8-EDA3-5B9D-22A2-A6C7712C8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92661" y="2160497"/>
            <a:ext cx="3318147" cy="3700553"/>
          </a:xfrm>
        </p:spPr>
        <p:txBody>
          <a:bodyPr/>
          <a:lstStyle/>
          <a:p>
            <a:r>
              <a:rPr lang="fr-FR" dirty="0"/>
              <a:t>La physiopathologie du SAM est centrée sur l’</a:t>
            </a:r>
            <a:r>
              <a:rPr lang="fr-FR" dirty="0" err="1"/>
              <a:t>interferon</a:t>
            </a:r>
            <a:r>
              <a:rPr lang="fr-FR" dirty="0"/>
              <a:t> gamma (de type 2)</a:t>
            </a:r>
          </a:p>
          <a:p>
            <a:r>
              <a:rPr lang="fr-FR" dirty="0"/>
              <a:t>Celui-ci entraine une </a:t>
            </a:r>
            <a:r>
              <a:rPr lang="fr-FR" dirty="0" err="1"/>
              <a:t>reaction</a:t>
            </a:r>
            <a:r>
              <a:rPr lang="fr-FR" dirty="0"/>
              <a:t> de phosphorylation ce qui aboutit par le biais de la vois JAK/STAT a la transcription de facteurs de l’inflammation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58"/>
          <a:stretch/>
        </p:blipFill>
        <p:spPr bwMode="auto">
          <a:xfrm>
            <a:off x="581192" y="2111237"/>
            <a:ext cx="4604368" cy="394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2617014" y="2160497"/>
            <a:ext cx="532724" cy="4797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617014" y="4085694"/>
            <a:ext cx="532724" cy="4797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F20572-ADA4-55C9-6A26-D9E853753E4D}"/>
              </a:ext>
            </a:extLst>
          </p:cNvPr>
          <p:cNvSpPr/>
          <p:nvPr/>
        </p:nvSpPr>
        <p:spPr>
          <a:xfrm>
            <a:off x="7809186" y="1996966"/>
            <a:ext cx="483475" cy="462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6F6197-5EDF-342D-9E25-7F9412349389}"/>
              </a:ext>
            </a:extLst>
          </p:cNvPr>
          <p:cNvSpPr/>
          <p:nvPr/>
        </p:nvSpPr>
        <p:spPr>
          <a:xfrm>
            <a:off x="7809185" y="4325544"/>
            <a:ext cx="483475" cy="4624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18682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EB459E-4BB5-4673-DA5A-F70C9B174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Nouveautés au départ pour HLH mais pourront être </a:t>
            </a:r>
            <a:r>
              <a:rPr lang="fr-FR" dirty="0" err="1"/>
              <a:t>etendues</a:t>
            </a:r>
            <a:r>
              <a:rPr lang="fr-FR" dirty="0"/>
              <a:t> aux SAM secondaires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DD9E1106-2DC2-C935-5782-DB8041C84D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8569" y="2228003"/>
            <a:ext cx="5895787" cy="3825956"/>
          </a:xfrm>
        </p:spPr>
      </p:pic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77A966A8-1EB8-B720-FBD9-F56FFBD665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5999" y="2228003"/>
            <a:ext cx="5790545" cy="3970190"/>
          </a:xfrm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BBD86696-85AA-5C21-052A-F5E3CDCEABFB}"/>
              </a:ext>
            </a:extLst>
          </p:cNvPr>
          <p:cNvCxnSpPr/>
          <p:nvPr/>
        </p:nvCxnSpPr>
        <p:spPr>
          <a:xfrm flipH="1" flipV="1">
            <a:off x="5570483" y="4572000"/>
            <a:ext cx="630620" cy="7252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B3BC604-4EA5-D277-CA46-9389A37B3520}"/>
              </a:ext>
            </a:extLst>
          </p:cNvPr>
          <p:cNvCxnSpPr>
            <a:cxnSpLocks/>
          </p:cNvCxnSpPr>
          <p:nvPr/>
        </p:nvCxnSpPr>
        <p:spPr>
          <a:xfrm flipH="1" flipV="1">
            <a:off x="4550979" y="4246179"/>
            <a:ext cx="1626667" cy="10510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65E3DA23-813E-FC50-1E05-E61B591B67D8}"/>
              </a:ext>
            </a:extLst>
          </p:cNvPr>
          <p:cNvSpPr txBox="1"/>
          <p:nvPr/>
        </p:nvSpPr>
        <p:spPr>
          <a:xfrm>
            <a:off x="0" y="6577401"/>
            <a:ext cx="120734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Merli</a:t>
            </a: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P, </a:t>
            </a:r>
            <a:r>
              <a:rPr lang="fr-F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Algeri</a:t>
            </a: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M, </a:t>
            </a:r>
            <a:r>
              <a:rPr lang="fr-F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Gaspari</a:t>
            </a: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S, Locatelli F. Novel </a:t>
            </a:r>
            <a:r>
              <a:rPr lang="fr-F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Therapeutic</a:t>
            </a: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Approaches</a:t>
            </a: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Familial HLH (</a:t>
            </a:r>
            <a:r>
              <a:rPr lang="fr-F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Emapalumab</a:t>
            </a: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FHL). Front </a:t>
            </a:r>
            <a:r>
              <a:rPr lang="fr-F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Immunol</a:t>
            </a: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2 </a:t>
            </a:r>
            <a:r>
              <a:rPr lang="fr-FR" sz="1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déc</a:t>
            </a:r>
            <a:r>
              <a:rPr lang="fr-FR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2020;11:608492.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559978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Critères Diagnostic d’après Hunter (2004)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r>
              <a:rPr lang="fr-FR" sz="2000" dirty="0"/>
              <a:t>Mutation FHL connue </a:t>
            </a:r>
          </a:p>
          <a:p>
            <a:pPr marL="0" indent="0">
              <a:buNone/>
            </a:pPr>
            <a:r>
              <a:rPr lang="fr-FR" sz="2000" dirty="0"/>
              <a:t>ou</a:t>
            </a:r>
          </a:p>
          <a:p>
            <a:r>
              <a:rPr lang="fr-FR" sz="2000" dirty="0"/>
              <a:t>5 critères /8</a:t>
            </a:r>
          </a:p>
          <a:p>
            <a:pPr lvl="1"/>
            <a:r>
              <a:rPr lang="fr-FR" sz="1800" dirty="0"/>
              <a:t>Fièvre&gt;(jours)</a:t>
            </a:r>
          </a:p>
          <a:p>
            <a:pPr lvl="1"/>
            <a:r>
              <a:rPr lang="fr-FR" sz="1800" dirty="0"/>
              <a:t>SMG</a:t>
            </a:r>
          </a:p>
          <a:p>
            <a:pPr lvl="1"/>
            <a:r>
              <a:rPr lang="fr-FR" sz="1800" dirty="0" err="1"/>
              <a:t>Bicytopénie</a:t>
            </a:r>
            <a:endParaRPr lang="fr-FR" sz="1800" dirty="0"/>
          </a:p>
          <a:p>
            <a:pPr lvl="1"/>
            <a:r>
              <a:rPr lang="fr-FR" sz="1800" dirty="0"/>
              <a:t>Hypertriglycéridémie ou </a:t>
            </a:r>
            <a:r>
              <a:rPr lang="fr-FR" sz="1800" dirty="0" err="1"/>
              <a:t>Hypofibrinémie</a:t>
            </a:r>
            <a:endParaRPr lang="fr-FR" sz="1800" dirty="0"/>
          </a:p>
          <a:p>
            <a:pPr lvl="1"/>
            <a:r>
              <a:rPr lang="fr-FR" sz="1800" dirty="0"/>
              <a:t>Images d’</a:t>
            </a:r>
            <a:r>
              <a:rPr lang="fr-FR" sz="1800" dirty="0" err="1"/>
              <a:t>hémophagocytose</a:t>
            </a:r>
            <a:endParaRPr lang="fr-FR" sz="1800" dirty="0"/>
          </a:p>
          <a:p>
            <a:pPr lvl="1"/>
            <a:r>
              <a:rPr lang="fr-FR" sz="1800" dirty="0"/>
              <a:t>Absence d’activité NK</a:t>
            </a:r>
          </a:p>
          <a:p>
            <a:pPr lvl="1"/>
            <a:r>
              <a:rPr lang="fr-FR" sz="1800" dirty="0" err="1"/>
              <a:t>Hyperferritinémie</a:t>
            </a:r>
            <a:r>
              <a:rPr lang="fr-FR" sz="1800" dirty="0"/>
              <a:t> &gt;500ug/L</a:t>
            </a:r>
          </a:p>
          <a:p>
            <a:pPr lvl="1"/>
            <a:r>
              <a:rPr lang="fr-FR" sz="1800" dirty="0" err="1"/>
              <a:t>Elevation</a:t>
            </a:r>
            <a:r>
              <a:rPr lang="fr-FR" sz="1800" dirty="0"/>
              <a:t> sIl2 R</a:t>
            </a: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9904844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Nouveauté physiopathologiques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 anchor="t"/>
          <a:lstStyle/>
          <a:p>
            <a:r>
              <a:rPr lang="fr-FR" dirty="0"/>
              <a:t>Présence de SAM sur des souris hétérozygotes et hétérozygotes composites</a:t>
            </a:r>
          </a:p>
          <a:p>
            <a:pPr lvl="1"/>
            <a:r>
              <a:rPr lang="fr-FR" dirty="0"/>
              <a:t>Rab 27+/6; </a:t>
            </a:r>
            <a:r>
              <a:rPr lang="fr-FR" dirty="0" err="1"/>
              <a:t>Prf</a:t>
            </a:r>
            <a:r>
              <a:rPr lang="fr-FR" dirty="0"/>
              <a:t> +/- : 			AP</a:t>
            </a:r>
          </a:p>
          <a:p>
            <a:pPr lvl="1"/>
            <a:r>
              <a:rPr lang="fr-FR" dirty="0"/>
              <a:t>Rab 27+/6; </a:t>
            </a:r>
            <a:r>
              <a:rPr lang="fr-FR" dirty="0" err="1"/>
              <a:t>Prf</a:t>
            </a:r>
            <a:r>
              <a:rPr lang="fr-FR" dirty="0"/>
              <a:t> +/-; Stx11+/- : 	ASP</a:t>
            </a:r>
          </a:p>
          <a:p>
            <a:r>
              <a:rPr lang="fr-FR" dirty="0"/>
              <a:t>Possible implication de mutation hétérozygotes ou </a:t>
            </a:r>
            <a:r>
              <a:rPr lang="fr-FR" dirty="0" err="1"/>
              <a:t>hypomorphes</a:t>
            </a:r>
            <a:r>
              <a:rPr lang="fr-FR" dirty="0"/>
              <a:t> dans les SAM secondaires</a:t>
            </a:r>
          </a:p>
          <a:p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1662" y="3059061"/>
            <a:ext cx="4690678" cy="353920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303" y="1895384"/>
            <a:ext cx="5517504" cy="116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539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Rapports entre effet cytotoxicité et maladies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7776" y="2962372"/>
            <a:ext cx="4969165" cy="3301793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2224" y="2227263"/>
            <a:ext cx="4920501" cy="363378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b="42663"/>
          <a:stretch/>
        </p:blipFill>
        <p:spPr>
          <a:xfrm>
            <a:off x="6813493" y="1880517"/>
            <a:ext cx="4797315" cy="9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865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Rapports entre effet cytotoxicité et maladies</a:t>
            </a:r>
          </a:p>
        </p:txBody>
      </p:sp>
      <p:pic>
        <p:nvPicPr>
          <p:cNvPr id="5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2224" y="2227263"/>
            <a:ext cx="4920501" cy="363378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b="42663"/>
          <a:stretch/>
        </p:blipFill>
        <p:spPr>
          <a:xfrm>
            <a:off x="6813493" y="1880517"/>
            <a:ext cx="4797315" cy="919328"/>
          </a:xfrm>
          <a:prstGeom prst="rect">
            <a:avLst/>
          </a:prstGeom>
        </p:spPr>
      </p:pic>
      <p:pic>
        <p:nvPicPr>
          <p:cNvPr id="4" name="Espace réservé du contenu 3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04177" y="2802334"/>
            <a:ext cx="4853821" cy="305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401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Dans la littérature </a:t>
            </a:r>
            <a:r>
              <a:rPr lang="fr-FR" sz="1800" dirty="0"/>
              <a:t>12 publications avec recherche génétique chez l’adulte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202" y="1817570"/>
            <a:ext cx="11309658" cy="4105800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6096000" y="2273862"/>
            <a:ext cx="1011504" cy="283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412202" y="5923370"/>
            <a:ext cx="727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Présence de mutations hétérozygotes, signification inconnues</a:t>
            </a:r>
          </a:p>
        </p:txBody>
      </p:sp>
    </p:spTree>
    <p:extLst>
      <p:ext uri="{BB962C8B-B14F-4D97-AF65-F5344CB8AC3E}">
        <p14:creationId xmlns:p14="http://schemas.microsoft.com/office/powerpoint/2010/main" val="23099052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732442E-B3E4-C9E3-1EF9-C760BB34A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COVID 19 ça vous dit quelque chose?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CC6EFAD-B5E9-4CE2-5F4B-F449F55A2E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4986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1616CBA-C60D-E4E9-AF1F-FC72B821E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02" y="79879"/>
            <a:ext cx="11437938" cy="64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3557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9B2D81-CB30-1406-05FC-FB05CC9F3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 nom ?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124D9E-BD5F-6BC9-E7A7-0BF3BB8D7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16288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latin typeface="Merriweather" panose="00000500000000000000" pitchFamily="2" charset="0"/>
              </a:rPr>
              <a:t>MIS-C :</a:t>
            </a:r>
          </a:p>
          <a:p>
            <a:pPr>
              <a:lnSpc>
                <a:spcPct val="160000"/>
              </a:lnSpc>
            </a:pPr>
            <a:r>
              <a:rPr lang="en-US" b="0" i="0" dirty="0">
                <a:solidFill>
                  <a:srgbClr val="000000"/>
                </a:solidFill>
                <a:effectLst/>
                <a:latin typeface="Merriweather" panose="00000500000000000000" pitchFamily="2" charset="0"/>
              </a:rPr>
              <a:t>Multisystem Inflammatory Syndrome in Children associated with COVID-19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4997896-C299-E4CF-4235-0AC193331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4107" y="1681162"/>
            <a:ext cx="5183188" cy="154971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fr-FR" b="0" dirty="0">
                <a:latin typeface="Merriweather" panose="00000500000000000000" pitchFamily="2" charset="0"/>
              </a:rPr>
              <a:t>PIMS :</a:t>
            </a:r>
          </a:p>
          <a:p>
            <a:pPr>
              <a:lnSpc>
                <a:spcPct val="160000"/>
              </a:lnSpc>
            </a:pPr>
            <a:r>
              <a:rPr lang="fr-FR" b="0" dirty="0">
                <a:latin typeface="Merriweather" panose="00000500000000000000" pitchFamily="2" charset="0"/>
              </a:rPr>
              <a:t>SARS-Cov2-related </a:t>
            </a:r>
            <a:r>
              <a:rPr lang="fr-FR" b="0" dirty="0" err="1">
                <a:latin typeface="Merriweather" panose="00000500000000000000" pitchFamily="2" charset="0"/>
              </a:rPr>
              <a:t>paediatric</a:t>
            </a:r>
            <a:r>
              <a:rPr lang="fr-FR" b="0" dirty="0">
                <a:latin typeface="Merriweather" panose="00000500000000000000" pitchFamily="2" charset="0"/>
              </a:rPr>
              <a:t> </a:t>
            </a:r>
            <a:r>
              <a:rPr lang="fr-FR" b="0" dirty="0" err="1">
                <a:latin typeface="Merriweather" panose="00000500000000000000" pitchFamily="2" charset="0"/>
              </a:rPr>
              <a:t>Inflammatory</a:t>
            </a:r>
            <a:r>
              <a:rPr lang="fr-FR" b="0" dirty="0">
                <a:latin typeface="Merriweather" panose="00000500000000000000" pitchFamily="2" charset="0"/>
              </a:rPr>
              <a:t> </a:t>
            </a:r>
            <a:r>
              <a:rPr lang="fr-FR" b="0" dirty="0" err="1">
                <a:latin typeface="Merriweather" panose="00000500000000000000" pitchFamily="2" charset="0"/>
              </a:rPr>
              <a:t>multisystem</a:t>
            </a:r>
            <a:r>
              <a:rPr lang="fr-FR" b="0" dirty="0">
                <a:latin typeface="Merriweather" panose="00000500000000000000" pitchFamily="2" charset="0"/>
              </a:rPr>
              <a:t> </a:t>
            </a:r>
            <a:r>
              <a:rPr lang="fr-FR" b="0" dirty="0" err="1">
                <a:latin typeface="Merriweather" panose="00000500000000000000" pitchFamily="2" charset="0"/>
              </a:rPr>
              <a:t>syndrom</a:t>
            </a:r>
            <a:endParaRPr lang="fr-FR" b="0" dirty="0">
              <a:latin typeface="Merriweather" panose="00000500000000000000" pitchFamily="2" charset="0"/>
            </a:endParaRPr>
          </a:p>
        </p:txBody>
      </p:sp>
      <p:pic>
        <p:nvPicPr>
          <p:cNvPr id="1026" name="Picture 2" descr="drapeau americain - ref.dac-531 | Autocollants-Stickers">
            <a:extLst>
              <a:ext uri="{FF2B5EF4-FFF2-40B4-BE49-F238E27FC236}">
                <a16:creationId xmlns:a16="http://schemas.microsoft.com/office/drawing/2014/main" id="{ED1B5F73-70F2-66C5-2C13-867987E3C0B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" y="3310006"/>
            <a:ext cx="5157787" cy="311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ficher l’image source">
            <a:extLst>
              <a:ext uri="{FF2B5EF4-FFF2-40B4-BE49-F238E27FC236}">
                <a16:creationId xmlns:a16="http://schemas.microsoft.com/office/drawing/2014/main" id="{6F957208-C70A-B944-2909-1206125D7FF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6" r="1708" b="13038"/>
          <a:stretch/>
        </p:blipFill>
        <p:spPr bwMode="auto">
          <a:xfrm>
            <a:off x="6174107" y="3310006"/>
            <a:ext cx="5267062" cy="318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914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3DF4B8-270C-F90E-EC2E-89D1B2B1D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Définition(s)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12DA5AD-D329-5105-637B-288215A81D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435225"/>
            <a:ext cx="5181600" cy="4351338"/>
          </a:xfrm>
        </p:spPr>
        <p:txBody>
          <a:bodyPr/>
          <a:lstStyle/>
          <a:p>
            <a:r>
              <a:rPr lang="fr-FR" dirty="0"/>
              <a:t>Enfant 2 0-19 ans avec 3 jours et</a:t>
            </a:r>
          </a:p>
          <a:p>
            <a:pPr lvl="1"/>
            <a:r>
              <a:rPr lang="fr-FR" dirty="0"/>
              <a:t>Au moins 3 signes parmi</a:t>
            </a:r>
          </a:p>
          <a:p>
            <a:pPr lvl="2"/>
            <a:r>
              <a:rPr lang="fr-FR" dirty="0"/>
              <a:t>Syndrome cutanéo-muqueux</a:t>
            </a:r>
          </a:p>
          <a:p>
            <a:pPr lvl="2"/>
            <a:r>
              <a:rPr lang="fr-FR" dirty="0"/>
              <a:t>Hypotension/choc</a:t>
            </a:r>
          </a:p>
          <a:p>
            <a:pPr lvl="2"/>
            <a:r>
              <a:rPr lang="fr-FR" dirty="0"/>
              <a:t>Signes dysfonctionnement myocardique (trop/BNP)</a:t>
            </a:r>
          </a:p>
          <a:p>
            <a:pPr lvl="2"/>
            <a:r>
              <a:rPr lang="fr-FR" dirty="0"/>
              <a:t>Coagulopathie (D-Dimère, TP, TCA)</a:t>
            </a:r>
          </a:p>
          <a:p>
            <a:pPr lvl="2"/>
            <a:r>
              <a:rPr lang="fr-FR" dirty="0"/>
              <a:t>Troubles gastrointestinaux aigus</a:t>
            </a:r>
          </a:p>
          <a:p>
            <a:pPr lvl="1"/>
            <a:r>
              <a:rPr lang="fr-FR" dirty="0"/>
              <a:t>Et marqueurs de l’inflammation</a:t>
            </a:r>
          </a:p>
          <a:p>
            <a:pPr lvl="1"/>
            <a:r>
              <a:rPr lang="fr-FR" dirty="0"/>
              <a:t>Et élimination cause bactérienne</a:t>
            </a:r>
          </a:p>
          <a:p>
            <a:pPr lvl="1"/>
            <a:r>
              <a:rPr lang="fr-FR" dirty="0"/>
              <a:t>ET élément évocateur d’une COVID-19 ou contact</a:t>
            </a:r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03628163-D1E1-CD04-4210-0C9FF10C1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640" y="2435225"/>
            <a:ext cx="5181600" cy="4351338"/>
          </a:xfrm>
        </p:spPr>
        <p:txBody>
          <a:bodyPr/>
          <a:lstStyle/>
          <a:p>
            <a:r>
              <a:rPr lang="fr-FR" dirty="0"/>
              <a:t>Individus de moins de 21 ans</a:t>
            </a:r>
          </a:p>
          <a:p>
            <a:pPr lvl="1"/>
            <a:r>
              <a:rPr lang="fr-FR" dirty="0"/>
              <a:t>Fièvre</a:t>
            </a:r>
          </a:p>
          <a:p>
            <a:pPr lvl="1"/>
            <a:r>
              <a:rPr lang="fr-FR" dirty="0"/>
              <a:t>Inflammation</a:t>
            </a:r>
          </a:p>
          <a:p>
            <a:pPr lvl="1"/>
            <a:r>
              <a:rPr lang="fr-FR" dirty="0"/>
              <a:t>Atteinte multi systémique</a:t>
            </a:r>
          </a:p>
          <a:p>
            <a:pPr lvl="1"/>
            <a:r>
              <a:rPr lang="fr-FR" dirty="0"/>
              <a:t>Infection à SARS-Cov2 dans les 4 semaine</a:t>
            </a:r>
          </a:p>
          <a:p>
            <a:pPr lvl="1"/>
            <a:r>
              <a:rPr lang="fr-FR" dirty="0"/>
              <a:t>Exclusion d’autre diagnostique</a:t>
            </a:r>
          </a:p>
        </p:txBody>
      </p:sp>
      <p:pic>
        <p:nvPicPr>
          <p:cNvPr id="9" name="Image 15">
            <a:extLst>
              <a:ext uri="{FF2B5EF4-FFF2-40B4-BE49-F238E27FC236}">
                <a16:creationId xmlns:a16="http://schemas.microsoft.com/office/drawing/2014/main" id="{854088DC-AB98-FF44-40B1-65853DE1B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07" y="1461295"/>
            <a:ext cx="32131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3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05BE95AC-1DB5-131A-776E-917A77561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761" y="1536306"/>
            <a:ext cx="1544320" cy="78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14114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D31EA6-6FF4-A56E-2EB2-FFB362FF7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CB9398-9C27-8D55-58BB-F0B4C0373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2286C0C-CDBE-AD20-E325-460D19DC0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365125"/>
            <a:ext cx="10582275" cy="5943600"/>
          </a:xfrm>
          <a:prstGeom prst="rect">
            <a:avLst/>
          </a:prstGeom>
        </p:spPr>
      </p:pic>
      <p:pic>
        <p:nvPicPr>
          <p:cNvPr id="6" name="Picture 2" descr="Afficher l’image source">
            <a:extLst>
              <a:ext uri="{FF2B5EF4-FFF2-40B4-BE49-F238E27FC236}">
                <a16:creationId xmlns:a16="http://schemas.microsoft.com/office/drawing/2014/main" id="{0AE0B29A-135E-DB0F-D56E-4BEB8A055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0" y="681037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9227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A638FE-3F0F-EFE4-E3A7-20383C82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Caractéristiques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34CD75B-B8CE-11C7-B833-E9B809E35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1919"/>
          <a:stretch/>
        </p:blipFill>
        <p:spPr>
          <a:xfrm>
            <a:off x="5843239" y="155869"/>
            <a:ext cx="6187225" cy="6460267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DE846D2-333A-E667-F9EB-79A750894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45" y="1690688"/>
            <a:ext cx="5135294" cy="500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66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différentes formes génétiques de LHF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fr-FR" dirty="0"/>
              <a:t>Souvent déclenché par une infection virale : EBV, CMV, HHV6</a:t>
            </a:r>
          </a:p>
          <a:p>
            <a:r>
              <a:rPr lang="fr-FR" dirty="0"/>
              <a:t>Différentes formes génétiques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696042"/>
              </p:ext>
            </p:extLst>
          </p:nvPr>
        </p:nvGraphicFramePr>
        <p:xfrm>
          <a:off x="543689" y="2962119"/>
          <a:ext cx="11104619" cy="326115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935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1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8722">
                  <a:extLst>
                    <a:ext uri="{9D8B030D-6E8A-4147-A177-3AD203B41FA5}">
                      <a16:colId xmlns:a16="http://schemas.microsoft.com/office/drawing/2014/main" val="3532816744"/>
                    </a:ext>
                  </a:extLst>
                </a:gridCol>
                <a:gridCol w="2358651">
                  <a:extLst>
                    <a:ext uri="{9D8B030D-6E8A-4147-A177-3AD203B41FA5}">
                      <a16:colId xmlns:a16="http://schemas.microsoft.com/office/drawing/2014/main" val="245943298"/>
                    </a:ext>
                  </a:extLst>
                </a:gridCol>
              </a:tblGrid>
              <a:tr h="252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Défaut génétique (</a:t>
                      </a:r>
                      <a:r>
                        <a:rPr lang="fr-FR" sz="1600" dirty="0" err="1">
                          <a:effectLst/>
                        </a:rPr>
                        <a:t>prot</a:t>
                      </a:r>
                      <a:r>
                        <a:rPr lang="fr-FR" sz="1600" dirty="0">
                          <a:effectLst/>
                        </a:rPr>
                        <a:t>)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Forme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Times New Roman"/>
                          <a:ea typeface="MS Mincho"/>
                        </a:rPr>
                        <a:t>Mécanisme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134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Lymphohistiocytose</a:t>
                      </a:r>
                      <a:r>
                        <a:rPr lang="fr-FR" sz="1600" dirty="0">
                          <a:effectLst/>
                        </a:rPr>
                        <a:t> familiale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PRF1 (perforin)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FHL2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Times New Roman"/>
                          <a:ea typeface="MS Mincho"/>
                        </a:rPr>
                        <a:t>Formation des pores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UNC13D (MUNC13-4)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FHL3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Times New Roman"/>
                          <a:ea typeface="MS Mincho"/>
                        </a:rPr>
                        <a:t>Formation</a:t>
                      </a:r>
                      <a:r>
                        <a:rPr lang="fr-FR" sz="1600" baseline="0" dirty="0">
                          <a:effectLst/>
                          <a:latin typeface="Times New Roman"/>
                          <a:ea typeface="MS Mincho"/>
                        </a:rPr>
                        <a:t> vésicule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STX11 (syntaxin 11)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FHL4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Times New Roman"/>
                          <a:ea typeface="MS Mincho"/>
                        </a:rPr>
                        <a:t>Fusion des vésicules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STXBP2 (MUNC18-2)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FHL5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  <a:latin typeface="Times New Roman"/>
                          <a:ea typeface="MS Mincho"/>
                        </a:rPr>
                        <a:t>Fusion des vésicules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134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Syndromes avec albinisme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RAB27A (RAB27A)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Maladie de </a:t>
                      </a:r>
                      <a:r>
                        <a:rPr lang="fr-FR" sz="1600" dirty="0" err="1">
                          <a:effectLst/>
                        </a:rPr>
                        <a:t>Griscelli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Times New Roman"/>
                          <a:ea typeface="MS Mincho"/>
                        </a:rPr>
                        <a:t>Amarrage des vésicules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LYST (LYST)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Syndrome de Chediak-Higashi 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Times New Roman"/>
                          <a:ea typeface="MS Mincho"/>
                        </a:rPr>
                        <a:t>Transport des vésicules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AP3B1 (AP3B1)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Hermansky-Pudlak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  <a:latin typeface="Times New Roman"/>
                          <a:ea typeface="MS Mincho"/>
                        </a:rPr>
                        <a:t>Transport des vésicules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97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Syndrome </a:t>
                      </a:r>
                      <a:r>
                        <a:rPr lang="fr-FR" sz="1600" dirty="0" err="1">
                          <a:effectLst/>
                        </a:rPr>
                        <a:t>lymphoprolifératif</a:t>
                      </a:r>
                      <a:r>
                        <a:rPr lang="fr-FR" sz="1600" dirty="0">
                          <a:effectLst/>
                        </a:rPr>
                        <a:t> lié à l'X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SH2D1A (SAP)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X-linked lymphoproliferative disease (XLP)</a:t>
                      </a:r>
                      <a:r>
                        <a:rPr lang="en-US" sz="1600" baseline="0" dirty="0">
                          <a:effectLst/>
                        </a:rPr>
                        <a:t> 1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Times New Roman"/>
                          <a:ea typeface="MS Mincho"/>
                        </a:rPr>
                        <a:t>Communication cellulaire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XIAP (BIRC4)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XLP 2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Times New Roman"/>
                          <a:ea typeface="MS Mincho"/>
                        </a:rPr>
                        <a:t>Communication</a:t>
                      </a:r>
                      <a:r>
                        <a:rPr lang="fr-FR" sz="1600" baseline="0" dirty="0">
                          <a:effectLst/>
                          <a:latin typeface="Times New Roman"/>
                          <a:ea typeface="MS Mincho"/>
                        </a:rPr>
                        <a:t> </a:t>
                      </a:r>
                      <a:r>
                        <a:rPr lang="fr-FR" sz="1600" dirty="0">
                          <a:effectLst/>
                          <a:latin typeface="Times New Roman"/>
                          <a:ea typeface="MS Mincho"/>
                        </a:rPr>
                        <a:t>cellulaire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7826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BD2E80-BE7D-552C-7BC0-0FB1D24A5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PIMS méta-analyse 123 études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7DF26140-7352-89C0-2AAE-29966348AC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6190" y="1690688"/>
            <a:ext cx="9546319" cy="4720272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68F2E3A-4F88-0B36-C7B7-B369250C9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800" y="0"/>
            <a:ext cx="3175000" cy="121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2275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BD2E80-BE7D-552C-7BC0-0FB1D24A5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PIMS méta-analyse 123 études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68F2E3A-4F88-0B36-C7B7-B369250C9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800" y="0"/>
            <a:ext cx="3175000" cy="1218457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E1363D-6DB9-7E08-8404-C069AE2D8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5308907-8F93-FCFD-936A-B48392C0C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697" y="1511103"/>
            <a:ext cx="8784606" cy="53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799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BD2E80-BE7D-552C-7BC0-0FB1D24A5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PIMS méta-analyse 123 études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68F2E3A-4F88-0B36-C7B7-B369250C9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800" y="0"/>
            <a:ext cx="3175000" cy="1218457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5E1363D-6DB9-7E08-8404-C069AE2D8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5308907-8F93-FCFD-936A-B48392C0C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697" y="1511103"/>
            <a:ext cx="8784606" cy="53468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9FAA9C-93AB-174E-DA68-9C756E5AA1D3}"/>
              </a:ext>
            </a:extLst>
          </p:cNvPr>
          <p:cNvSpPr/>
          <p:nvPr/>
        </p:nvSpPr>
        <p:spPr>
          <a:xfrm>
            <a:off x="1703697" y="2180496"/>
            <a:ext cx="1102565" cy="237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7D2A4F-EEFC-3A00-6FAF-8CFCB22DFE2D}"/>
              </a:ext>
            </a:extLst>
          </p:cNvPr>
          <p:cNvSpPr/>
          <p:nvPr/>
        </p:nvSpPr>
        <p:spPr>
          <a:xfrm>
            <a:off x="1703696" y="4528727"/>
            <a:ext cx="1102565" cy="237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C01CD5-92BE-167E-AA82-582AC9B074B8}"/>
              </a:ext>
            </a:extLst>
          </p:cNvPr>
          <p:cNvSpPr/>
          <p:nvPr/>
        </p:nvSpPr>
        <p:spPr>
          <a:xfrm>
            <a:off x="1745738" y="5228089"/>
            <a:ext cx="1102565" cy="237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A0F0E4-1633-86BB-6D6F-A75663DE1735}"/>
              </a:ext>
            </a:extLst>
          </p:cNvPr>
          <p:cNvSpPr/>
          <p:nvPr/>
        </p:nvSpPr>
        <p:spPr>
          <a:xfrm>
            <a:off x="1703695" y="3444310"/>
            <a:ext cx="1102565" cy="237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6B8738-5B9D-2CD7-56E9-FA1EABA231E5}"/>
              </a:ext>
            </a:extLst>
          </p:cNvPr>
          <p:cNvSpPr/>
          <p:nvPr/>
        </p:nvSpPr>
        <p:spPr>
          <a:xfrm>
            <a:off x="1713665" y="4763549"/>
            <a:ext cx="1102565" cy="237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3A3C451-B3AC-DAE9-A4CC-BCCB383029B3}"/>
              </a:ext>
            </a:extLst>
          </p:cNvPr>
          <p:cNvSpPr/>
          <p:nvPr/>
        </p:nvSpPr>
        <p:spPr>
          <a:xfrm>
            <a:off x="1703694" y="5593377"/>
            <a:ext cx="1102565" cy="237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F9C823-205F-0A89-297A-C8D3E01DCD0F}"/>
              </a:ext>
            </a:extLst>
          </p:cNvPr>
          <p:cNvSpPr/>
          <p:nvPr/>
        </p:nvSpPr>
        <p:spPr>
          <a:xfrm>
            <a:off x="1703693" y="3197609"/>
            <a:ext cx="1102565" cy="237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ECC9C43-8548-4120-F389-543B7A57F201}"/>
              </a:ext>
            </a:extLst>
          </p:cNvPr>
          <p:cNvSpPr txBox="1"/>
          <p:nvPr/>
        </p:nvSpPr>
        <p:spPr>
          <a:xfrm>
            <a:off x="6600496" y="6323339"/>
            <a:ext cx="559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Ces critères ne vous rappellent rien???</a:t>
            </a:r>
          </a:p>
        </p:txBody>
      </p:sp>
    </p:spTree>
    <p:extLst>
      <p:ext uri="{BB962C8B-B14F-4D97-AF65-F5344CB8AC3E}">
        <p14:creationId xmlns:p14="http://schemas.microsoft.com/office/powerpoint/2010/main" val="23292132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5C4D7E0-1090-CA45-3E1D-3A24ECB03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physiopathologies sont néanmoins distinctes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1EB77A2-9C11-0880-6BFC-AF96EB490B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SAM et </a:t>
            </a:r>
            <a:r>
              <a:rPr lang="fr-FR" dirty="0" err="1"/>
              <a:t>cytotoxicyté</a:t>
            </a:r>
            <a:endParaRPr lang="fr-FR" dirty="0"/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CFA0F755-9F94-0AE2-1718-8738A83F67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52249" y="2786897"/>
            <a:ext cx="5244661" cy="4198569"/>
          </a:xfrm>
        </p:spPr>
      </p:pic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9023C2CC-D017-3315-C8EE-34B993762B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FR" dirty="0"/>
              <a:t>MIS-C et super Ag</a:t>
            </a:r>
          </a:p>
        </p:txBody>
      </p:sp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1DDB625E-A513-22B0-0D42-E7C9638E219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48929" b="41051"/>
          <a:stretch/>
        </p:blipFill>
        <p:spPr>
          <a:xfrm>
            <a:off x="5974294" y="2925763"/>
            <a:ext cx="4929274" cy="3289595"/>
          </a:xfrm>
        </p:spPr>
      </p:pic>
    </p:spTree>
    <p:extLst>
      <p:ext uri="{BB962C8B-B14F-4D97-AF65-F5344CB8AC3E}">
        <p14:creationId xmlns:p14="http://schemas.microsoft.com/office/powerpoint/2010/main" val="299256743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CD9EEA-BEF3-4CBE-35F7-73429A57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Physiopathologi.e</a:t>
            </a:r>
            <a:r>
              <a:rPr lang="fr-FR" dirty="0"/>
              <a:t> </a:t>
            </a:r>
            <a:r>
              <a:rPr lang="fr-FR" dirty="0" err="1"/>
              <a:t>inclusiv.E</a:t>
            </a:r>
            <a:r>
              <a:rPr lang="fr-FR" dirty="0"/>
              <a:t>.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6527773-6B65-DAAD-29A2-E336DFB6CD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421" y="2202246"/>
            <a:ext cx="5488579" cy="3678238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C623B13-5A55-1062-0A0F-416E028FD0E0}"/>
              </a:ext>
            </a:extLst>
          </p:cNvPr>
          <p:cNvSpPr txBox="1"/>
          <p:nvPr/>
        </p:nvSpPr>
        <p:spPr>
          <a:xfrm>
            <a:off x="6873766" y="2606566"/>
            <a:ext cx="440383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 fait on parle de dysrégulation humaine </a:t>
            </a:r>
            <a:r>
              <a:rPr lang="fr-FR" dirty="0" err="1"/>
              <a:t>qu</a:t>
            </a:r>
            <a:r>
              <a:rPr lang="fr-FR" dirty="0"/>
              <a:t> aurait un tronc commun mais qui </a:t>
            </a:r>
            <a:r>
              <a:rPr lang="fr-FR" dirty="0" err="1"/>
              <a:t>differerait</a:t>
            </a:r>
            <a:r>
              <a:rPr lang="fr-FR" dirty="0"/>
              <a:t> par certains aspects/mécanisme</a:t>
            </a:r>
          </a:p>
          <a:p>
            <a:endParaRPr lang="fr-FR" dirty="0"/>
          </a:p>
          <a:p>
            <a:r>
              <a:rPr lang="fr-FR" dirty="0"/>
              <a:t>Par exemple l’excès d’</a:t>
            </a:r>
            <a:r>
              <a:rPr lang="fr-FR" dirty="0" err="1"/>
              <a:t>interferon</a:t>
            </a:r>
            <a:r>
              <a:rPr lang="fr-FR" dirty="0"/>
              <a:t> est </a:t>
            </a:r>
            <a:r>
              <a:rPr lang="fr-FR" dirty="0" err="1"/>
              <a:t>expliqueé</a:t>
            </a:r>
            <a:endParaRPr lang="fr-FR" dirty="0"/>
          </a:p>
          <a:p>
            <a:r>
              <a:rPr lang="fr-FR" dirty="0"/>
              <a:t>- par l’absence de contrôle des L dans le SAM/terrain génétique</a:t>
            </a:r>
          </a:p>
          <a:p>
            <a:r>
              <a:rPr lang="fr-FR" dirty="0"/>
              <a:t>-par l’effet super antigène pour les MIS-C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BFD18D7-F957-9BFA-C846-806EEFB04439}"/>
              </a:ext>
            </a:extLst>
          </p:cNvPr>
          <p:cNvSpPr txBox="1"/>
          <p:nvPr/>
        </p:nvSpPr>
        <p:spPr>
          <a:xfrm>
            <a:off x="6001407" y="5801710"/>
            <a:ext cx="5609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Thérapies ciblées possibles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E0F91BC-D8C2-C254-1653-2D399815AFE4}"/>
              </a:ext>
            </a:extLst>
          </p:cNvPr>
          <p:cNvSpPr txBox="1"/>
          <p:nvPr/>
        </p:nvSpPr>
        <p:spPr>
          <a:xfrm>
            <a:off x="115614" y="6490305"/>
            <a:ext cx="120763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 A, 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Kleiner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Looney RJ. Immune 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dysregulation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Journal of 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Allergy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Immunology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janv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2023;151(1):70</a:t>
            </a:r>
            <a:r>
              <a:rPr lang="fr-FR" sz="14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fr-FR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80. 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95287907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r>
              <a:rPr lang="fr-FR" dirty="0"/>
              <a:t>Pathologie rare pour les formes héréditaires pédiatriques</a:t>
            </a:r>
          </a:p>
          <a:p>
            <a:pPr lvl="1"/>
            <a:r>
              <a:rPr lang="fr-FR" dirty="0"/>
              <a:t>Formes secondaires</a:t>
            </a:r>
          </a:p>
          <a:p>
            <a:pPr lvl="1"/>
            <a:r>
              <a:rPr lang="fr-FR" dirty="0"/>
              <a:t>Terrain génétique, hétérozygotie/mutations </a:t>
            </a:r>
            <a:r>
              <a:rPr lang="fr-FR" dirty="0" err="1"/>
              <a:t>hypomorphes</a:t>
            </a:r>
            <a:endParaRPr lang="fr-FR" dirty="0"/>
          </a:p>
          <a:p>
            <a:r>
              <a:rPr lang="fr-FR" dirty="0"/>
              <a:t>Mortalité élevée</a:t>
            </a:r>
          </a:p>
          <a:p>
            <a:r>
              <a:rPr lang="fr-FR" dirty="0"/>
              <a:t>Traitement</a:t>
            </a:r>
          </a:p>
          <a:p>
            <a:pPr lvl="1"/>
            <a:r>
              <a:rPr lang="fr-FR" dirty="0"/>
              <a:t>Référence </a:t>
            </a:r>
            <a:r>
              <a:rPr lang="fr-FR" dirty="0" err="1"/>
              <a:t>étoposide</a:t>
            </a:r>
            <a:endParaRPr lang="fr-FR" dirty="0"/>
          </a:p>
          <a:p>
            <a:pPr lvl="1"/>
            <a:r>
              <a:rPr lang="fr-FR" dirty="0"/>
              <a:t>Sérum anti lymphocytaire</a:t>
            </a:r>
          </a:p>
          <a:p>
            <a:pPr lvl="1"/>
            <a:r>
              <a:rPr lang="fr-FR" dirty="0"/>
              <a:t>Perspectives de biothérapies ciblées : </a:t>
            </a:r>
            <a:r>
              <a:rPr lang="fr-FR" dirty="0" err="1"/>
              <a:t>Ruxolitinib</a:t>
            </a:r>
            <a:endParaRPr lang="fr-FR" dirty="0"/>
          </a:p>
          <a:p>
            <a:pPr lvl="2"/>
            <a:r>
              <a:rPr lang="fr-FR" dirty="0"/>
              <a:t>A confirmer</a:t>
            </a:r>
          </a:p>
          <a:p>
            <a:r>
              <a:rPr lang="fr-FR" dirty="0"/>
              <a:t>Progrès dans les connaissances</a:t>
            </a:r>
          </a:p>
        </p:txBody>
      </p:sp>
    </p:spTree>
    <p:extLst>
      <p:ext uri="{BB962C8B-B14F-4D97-AF65-F5344CB8AC3E}">
        <p14:creationId xmlns:p14="http://schemas.microsoft.com/office/powerpoint/2010/main" val="83137723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Merci pour votre attention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40238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09EC181D-286E-107A-A08F-CE0D94BA8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Ref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FCC2F16-B5C6-B466-C3EC-28CE105CD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	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Ponnatt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TS,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Lilley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CM, Mirza KM.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Hemophagocytic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Lymphohistiocytosis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Arch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Pathol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Med. 2022;146.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	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Fardet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L,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Galicier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L, Lambotte O,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Marzac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C, Aumont C,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Chahwan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D, et al.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Development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Validation of the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HScore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 Score for the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Diagnosis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Reactive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Hemophagocytic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Syndrome.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Arthritis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Rheumatology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2014;66(9):2613</a:t>
            </a:r>
            <a:r>
              <a:rPr lang="fr-FR" sz="18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20.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	Ramos-Casals M, Brito-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Zerón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P,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López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-Guillermo A,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Khamashta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MA, Bosch X.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Adult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haemophagocytic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syndrome. The Lancet. 26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avr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2014;383(9927):1503</a:t>
            </a:r>
            <a:r>
              <a:rPr lang="fr-FR" sz="18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16.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	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Merli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P,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Algeri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M,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Gaspari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S, Locatelli F. Novel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Therapeutic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Approaches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Familial HLH (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Emapalumab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FHL). Front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Immunol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déc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2020;11:608492. 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 TS,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Stancampiano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FF, Rivera C.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Hemophagocytic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Lymphohistiocytosis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the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Internist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Primary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Care Providers. J Prim Care Community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27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oct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2021;12:21501327211053756.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	Long A,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Kleiner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A, Looney RJ. Immune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dysregulation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Journal of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Allergy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Clinical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Immunology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fr-FR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janv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2023;151(1):70</a:t>
            </a:r>
            <a:r>
              <a:rPr lang="fr-FR" sz="1800" kern="100" dirty="0">
                <a:effectLst/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‑</a:t>
            </a:r>
            <a:r>
              <a:rPr lang="fr-FR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 startAt="5"/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39298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27C85F-9AE7-AC88-67A3-741D9606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8">
            <a:extLst>
              <a:ext uri="{FF2B5EF4-FFF2-40B4-BE49-F238E27FC236}">
                <a16:creationId xmlns:a16="http://schemas.microsoft.com/office/drawing/2014/main" id="{57ACA545-55F1-A6DC-89C6-607ABAAFA5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88" r="-1" b="1701"/>
          <a:stretch/>
        </p:blipFill>
        <p:spPr>
          <a:xfrm>
            <a:off x="1923393" y="986005"/>
            <a:ext cx="8744606" cy="5582961"/>
          </a:xfrm>
        </p:spPr>
      </p:pic>
    </p:spTree>
    <p:extLst>
      <p:ext uri="{BB962C8B-B14F-4D97-AF65-F5344CB8AC3E}">
        <p14:creationId xmlns:p14="http://schemas.microsoft.com/office/powerpoint/2010/main" val="2335494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701675"/>
            <a:ext cx="11029950" cy="1014413"/>
          </a:xfrm>
        </p:spPr>
        <p:txBody>
          <a:bodyPr/>
          <a:lstStyle/>
          <a:p>
            <a:r>
              <a:rPr lang="fr-FR" dirty="0"/>
              <a:t>Physiopathologie cellulaire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974458" y="590427"/>
            <a:ext cx="8485848" cy="626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8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Physiopathologie cellulaire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9816" y="1848201"/>
            <a:ext cx="6783755" cy="5009799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037824"/>
              </p:ext>
            </p:extLst>
          </p:nvPr>
        </p:nvGraphicFramePr>
        <p:xfrm>
          <a:off x="147180" y="2889291"/>
          <a:ext cx="6002767" cy="373224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78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8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6432">
                  <a:extLst>
                    <a:ext uri="{9D8B030D-6E8A-4147-A177-3AD203B41FA5}">
                      <a16:colId xmlns:a16="http://schemas.microsoft.com/office/drawing/2014/main" val="770370583"/>
                    </a:ext>
                  </a:extLst>
                </a:gridCol>
              </a:tblGrid>
              <a:tr h="252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Défaut génétique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Forme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134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Lymphohistiocytose</a:t>
                      </a:r>
                      <a:r>
                        <a:rPr lang="fr-FR" sz="1600" dirty="0">
                          <a:effectLst/>
                        </a:rPr>
                        <a:t> familiale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PRF1 (perforin)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FHL2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UNC13D (MUNC13-4)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FHL3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STX11 (syntaxin 11)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FHL4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STXBP2 (MUNC18-2)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FHL5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134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Syndromes avec albinisme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RAB27A (RAB27A)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Maladie de </a:t>
                      </a:r>
                      <a:r>
                        <a:rPr lang="fr-FR" sz="1600" dirty="0" err="1">
                          <a:effectLst/>
                        </a:rPr>
                        <a:t>Griscelli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LYST (LYST)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Syndrome de </a:t>
                      </a:r>
                      <a:r>
                        <a:rPr lang="fr-FR" sz="1600" dirty="0" err="1">
                          <a:effectLst/>
                        </a:rPr>
                        <a:t>Chediak-Higashi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AP3B1 (AP3B1)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Hermansky-Pudlak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97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Syndrome </a:t>
                      </a:r>
                      <a:r>
                        <a:rPr lang="fr-FR" sz="1600" dirty="0" err="1">
                          <a:effectLst/>
                        </a:rPr>
                        <a:t>lymphoprolifératif</a:t>
                      </a:r>
                      <a:r>
                        <a:rPr lang="fr-FR" sz="1600" dirty="0">
                          <a:effectLst/>
                        </a:rPr>
                        <a:t> lié à l'X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SH2D1A (SAP)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XLP</a:t>
                      </a:r>
                      <a:r>
                        <a:rPr lang="en-US" sz="1600" baseline="0" dirty="0">
                          <a:effectLst/>
                        </a:rPr>
                        <a:t> 1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XIAP (BIRC4)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XLP 2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6" name="Connecteur droit avec flèche 5"/>
          <p:cNvCxnSpPr/>
          <p:nvPr/>
        </p:nvCxnSpPr>
        <p:spPr>
          <a:xfrm>
            <a:off x="5996198" y="3277274"/>
            <a:ext cx="3277275" cy="2120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40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Physiopathologie cellulaire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9816" y="1848201"/>
            <a:ext cx="6783755" cy="5009799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47180" y="2889291"/>
          <a:ext cx="6002767" cy="373224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78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8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6432">
                  <a:extLst>
                    <a:ext uri="{9D8B030D-6E8A-4147-A177-3AD203B41FA5}">
                      <a16:colId xmlns:a16="http://schemas.microsoft.com/office/drawing/2014/main" val="770370583"/>
                    </a:ext>
                  </a:extLst>
                </a:gridCol>
              </a:tblGrid>
              <a:tr h="252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Défaut génétique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Forme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134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Lymphohistiocytose</a:t>
                      </a:r>
                      <a:r>
                        <a:rPr lang="fr-FR" sz="1600" dirty="0">
                          <a:effectLst/>
                        </a:rPr>
                        <a:t> familiale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PRF1 (perforin)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FHL2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UNC13D (MUNC13-4)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FHL3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STX11 (syntaxin 11)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FHL4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STXBP2 (MUNC18-2)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FHL5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134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Syndromes avec albinisme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RAB27A (RAB27A)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Maladie de </a:t>
                      </a:r>
                      <a:r>
                        <a:rPr lang="fr-FR" sz="1600" dirty="0" err="1">
                          <a:effectLst/>
                        </a:rPr>
                        <a:t>Griscelli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LYST (LYST)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Syndrome de </a:t>
                      </a:r>
                      <a:r>
                        <a:rPr lang="fr-FR" sz="1600" dirty="0" err="1">
                          <a:effectLst/>
                        </a:rPr>
                        <a:t>Chediak-Higashi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AP3B1 (AP3B1)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Hermansky-Pudlak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97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Syndrome </a:t>
                      </a:r>
                      <a:r>
                        <a:rPr lang="fr-FR" sz="1600" dirty="0" err="1">
                          <a:effectLst/>
                        </a:rPr>
                        <a:t>lymphoprolifératif</a:t>
                      </a:r>
                      <a:r>
                        <a:rPr lang="fr-FR" sz="1600" dirty="0">
                          <a:effectLst/>
                        </a:rPr>
                        <a:t> lié à l'X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SH2D1A (SAP)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XLP</a:t>
                      </a:r>
                      <a:r>
                        <a:rPr lang="en-US" sz="1600" baseline="0" dirty="0">
                          <a:effectLst/>
                        </a:rPr>
                        <a:t> 1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XIAP (BIRC4)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XLP 2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6" name="Connecteur droit avec flèche 5"/>
          <p:cNvCxnSpPr/>
          <p:nvPr/>
        </p:nvCxnSpPr>
        <p:spPr>
          <a:xfrm>
            <a:off x="5866726" y="3495759"/>
            <a:ext cx="2508531" cy="1391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795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Physiopathologie cellulaire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9816" y="1848201"/>
            <a:ext cx="6783755" cy="5009799"/>
          </a:xfrm>
          <a:prstGeom prst="rect">
            <a:avLst/>
          </a:prstGeom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47180" y="2889291"/>
          <a:ext cx="6002767" cy="373224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78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8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6432">
                  <a:extLst>
                    <a:ext uri="{9D8B030D-6E8A-4147-A177-3AD203B41FA5}">
                      <a16:colId xmlns:a16="http://schemas.microsoft.com/office/drawing/2014/main" val="770370583"/>
                    </a:ext>
                  </a:extLst>
                </a:gridCol>
              </a:tblGrid>
              <a:tr h="252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 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Défaut génétique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Forme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134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effectLst/>
                        </a:rPr>
                        <a:t>Lymphohistiocytose</a:t>
                      </a:r>
                      <a:r>
                        <a:rPr lang="fr-FR" sz="1600" dirty="0">
                          <a:effectLst/>
                        </a:rPr>
                        <a:t> familiale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PRF1 (perforin)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FHL2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UNC13D (MUNC13-4)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FHL3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STX11 (syntaxin 11)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FHL4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STXBP2 (MUNC18-2)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FHL5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134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Syndromes avec albinisme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RAB27A (RAB27A)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Maladie de </a:t>
                      </a:r>
                      <a:r>
                        <a:rPr lang="fr-FR" sz="1600" dirty="0" err="1">
                          <a:effectLst/>
                        </a:rPr>
                        <a:t>Griscelli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LYST (LYST)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Syndrome de </a:t>
                      </a:r>
                      <a:r>
                        <a:rPr lang="fr-FR" sz="1600" dirty="0" err="1">
                          <a:effectLst/>
                        </a:rPr>
                        <a:t>Chediak-Higashi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AP3B1 (AP3B1)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Hermansky-Pudlak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697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Syndrome </a:t>
                      </a:r>
                      <a:r>
                        <a:rPr lang="fr-FR" sz="1600" dirty="0" err="1">
                          <a:effectLst/>
                        </a:rPr>
                        <a:t>lymphoprolifératif</a:t>
                      </a:r>
                      <a:r>
                        <a:rPr lang="fr-FR" sz="1600" dirty="0">
                          <a:effectLst/>
                        </a:rPr>
                        <a:t> lié à l'X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SH2D1A (SAP)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XLP</a:t>
                      </a:r>
                      <a:r>
                        <a:rPr lang="en-US" sz="1600" baseline="0" dirty="0">
                          <a:effectLst/>
                        </a:rPr>
                        <a:t> 1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134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>
                          <a:effectLst/>
                        </a:rPr>
                        <a:t>XIAP (BIRC4)</a:t>
                      </a:r>
                      <a:endParaRPr lang="fr-FR" sz="160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XLP 2</a:t>
                      </a:r>
                      <a:endParaRPr lang="fr-FR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6" name="Connecteur droit avec flèche 5"/>
          <p:cNvCxnSpPr/>
          <p:nvPr/>
        </p:nvCxnSpPr>
        <p:spPr>
          <a:xfrm>
            <a:off x="5745345" y="3754704"/>
            <a:ext cx="3358195" cy="1448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73794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e">
  <a:themeElements>
    <a:clrScheme name="Dividende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e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Dividende</Template>
  <TotalTime>2802</TotalTime>
  <Words>2127</Words>
  <Application>Microsoft Office PowerPoint</Application>
  <PresentationFormat>Grand écran</PresentationFormat>
  <Paragraphs>461</Paragraphs>
  <Slides>58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58</vt:i4>
      </vt:variant>
    </vt:vector>
  </HeadingPairs>
  <TitlesOfParts>
    <vt:vector size="71" baseType="lpstr">
      <vt:lpstr>-apple-system</vt:lpstr>
      <vt:lpstr>Arial</vt:lpstr>
      <vt:lpstr>Calibri</vt:lpstr>
      <vt:lpstr>Cambria Math</vt:lpstr>
      <vt:lpstr>Gill Sans MT</vt:lpstr>
      <vt:lpstr>Helvetica</vt:lpstr>
      <vt:lpstr>Helvetica-Bold</vt:lpstr>
      <vt:lpstr>Helvetica-Oblique</vt:lpstr>
      <vt:lpstr>Merriweather</vt:lpstr>
      <vt:lpstr>Times New Roman</vt:lpstr>
      <vt:lpstr>Wingdings</vt:lpstr>
      <vt:lpstr>Wingdings 2</vt:lpstr>
      <vt:lpstr>Dividende</vt:lpstr>
      <vt:lpstr>LE SYNDROME D’ACTIVATION MACROPHAGIQUE AUX URGENCES</vt:lpstr>
      <vt:lpstr>Qu’est ce qu’un syndrome d’activation macrophagique</vt:lpstr>
      <vt:lpstr>Syndrome macrophagique hereditaire : Hemophagocytic Lymphohistiocytosis</vt:lpstr>
      <vt:lpstr>Critères Diagnostic d’après Hunter (2004)</vt:lpstr>
      <vt:lpstr>Les différentes formes génétiques de LHF</vt:lpstr>
      <vt:lpstr>Physiopathologie cellulaire</vt:lpstr>
      <vt:lpstr>Physiopathologie cellulaire</vt:lpstr>
      <vt:lpstr>Physiopathologie cellulaire</vt:lpstr>
      <vt:lpstr>Physiopathologie cellulaire</vt:lpstr>
      <vt:lpstr>Physiopathologie cellulaire</vt:lpstr>
      <vt:lpstr>Physiopathologie cellulaire</vt:lpstr>
      <vt:lpstr>Physiopathologie cellulaire</vt:lpstr>
      <vt:lpstr>Physiopathologie syndrome hémophagocytaire</vt:lpstr>
      <vt:lpstr>Physiopathologie syndrome hémophagocytaire</vt:lpstr>
      <vt:lpstr>Autres causes génétiques</vt:lpstr>
      <vt:lpstr>Atteintes Autres dans les LHF : Formes associées à l’albinisme</vt:lpstr>
      <vt:lpstr>Atteinte autre dans les LHF : Atteinte neurologique</vt:lpstr>
      <vt:lpstr>Le SAM n’est pas que géNétique</vt:lpstr>
      <vt:lpstr>Epidémiologie, études pédiatriques rares et composées de peu de patients</vt:lpstr>
      <vt:lpstr>Maladie hétérogène chez l’adulte et « secondaire »</vt:lpstr>
      <vt:lpstr>Etiologies </vt:lpstr>
      <vt:lpstr>Critères diagnostics ( à partir de 775 cas)</vt:lpstr>
      <vt:lpstr>Critères diagnostic 2</vt:lpstr>
      <vt:lpstr>Difficulte diagnostiques DES SAM SYMPTOMATIQUES</vt:lpstr>
      <vt:lpstr>HScore</vt:lpstr>
      <vt:lpstr>Difficultés diagnostiques chez l’enfant</vt:lpstr>
      <vt:lpstr>Prise en charge chez l’adulte</vt:lpstr>
      <vt:lpstr>Diagnostic difficile à évoquer si </vt:lpstr>
      <vt:lpstr>Prise en charge</vt:lpstr>
      <vt:lpstr>Traitement des lymphohistiocytoses héréditaires</vt:lpstr>
      <vt:lpstr>Traitement</vt:lpstr>
      <vt:lpstr>Traitement</vt:lpstr>
      <vt:lpstr>Traitement</vt:lpstr>
      <vt:lpstr>Traitement</vt:lpstr>
      <vt:lpstr>Prise en charge chez l’adulte</vt:lpstr>
      <vt:lpstr>LE SAM pour les nuls!</vt:lpstr>
      <vt:lpstr>SAM secondaires</vt:lpstr>
      <vt:lpstr>De l’INF gamma au SAM</vt:lpstr>
      <vt:lpstr>Nouveautés au départ pour HLH mais pourront être etendues aux SAM secondaires</vt:lpstr>
      <vt:lpstr>Nouveauté physiopathologiques</vt:lpstr>
      <vt:lpstr>Rapports entre effet cytotoxicité et maladies</vt:lpstr>
      <vt:lpstr>Rapports entre effet cytotoxicité et maladies</vt:lpstr>
      <vt:lpstr>Dans la littérature 12 publications avec recherche génétique chez l’adulte</vt:lpstr>
      <vt:lpstr>COVID 19 ça vous dit quelque chose?</vt:lpstr>
      <vt:lpstr>Présentation PowerPoint</vt:lpstr>
      <vt:lpstr>Quel nom ?</vt:lpstr>
      <vt:lpstr>Définition(s)</vt:lpstr>
      <vt:lpstr>Présentation PowerPoint</vt:lpstr>
      <vt:lpstr>Caractéristiques</vt:lpstr>
      <vt:lpstr>PIMS méta-analyse 123 études</vt:lpstr>
      <vt:lpstr>PIMS méta-analyse 123 études</vt:lpstr>
      <vt:lpstr>PIMS méta-analyse 123 études</vt:lpstr>
      <vt:lpstr>Les physiopathologies sont néanmoins distinctes</vt:lpstr>
      <vt:lpstr>Physiopathologi.e inclusiv.E.</vt:lpstr>
      <vt:lpstr>Conclusion</vt:lpstr>
      <vt:lpstr>Merci pour votre attention</vt:lpstr>
      <vt:lpstr>Ref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Journées Centre de Compétence Maladie Auto-Immunes Systémiques Rares</dc:title>
  <dc:creator>Eric Jeziorski</dc:creator>
  <cp:lastModifiedBy>Eric Jeziorski</cp:lastModifiedBy>
  <cp:revision>42</cp:revision>
  <dcterms:created xsi:type="dcterms:W3CDTF">2019-07-03T13:36:42Z</dcterms:created>
  <dcterms:modified xsi:type="dcterms:W3CDTF">2023-10-04T21:44:22Z</dcterms:modified>
</cp:coreProperties>
</file>