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19" r:id="rId3"/>
    <p:sldId id="284" r:id="rId4"/>
    <p:sldId id="272" r:id="rId5"/>
    <p:sldId id="307" r:id="rId6"/>
    <p:sldId id="274" r:id="rId7"/>
    <p:sldId id="270" r:id="rId8"/>
    <p:sldId id="292" r:id="rId9"/>
    <p:sldId id="275" r:id="rId10"/>
    <p:sldId id="304" r:id="rId11"/>
    <p:sldId id="308" r:id="rId12"/>
    <p:sldId id="310" r:id="rId13"/>
    <p:sldId id="309" r:id="rId14"/>
    <p:sldId id="288" r:id="rId15"/>
    <p:sldId id="278" r:id="rId16"/>
    <p:sldId id="297" r:id="rId17"/>
    <p:sldId id="314" r:id="rId18"/>
    <p:sldId id="305" r:id="rId19"/>
    <p:sldId id="318" r:id="rId20"/>
    <p:sldId id="322" r:id="rId21"/>
    <p:sldId id="323" r:id="rId22"/>
    <p:sldId id="324" r:id="rId23"/>
    <p:sldId id="321" r:id="rId24"/>
    <p:sldId id="316"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47" autoAdjust="0"/>
    <p:restoredTop sz="94699" autoAdjust="0"/>
  </p:normalViewPr>
  <p:slideViewPr>
    <p:cSldViewPr snapToGrid="0">
      <p:cViewPr varScale="1">
        <p:scale>
          <a:sx n="84" d="100"/>
          <a:sy n="84" d="100"/>
        </p:scale>
        <p:origin x="3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94EA5-17FC-40D4-A739-4675FAAB3551}" type="datetimeFigureOut">
              <a:rPr lang="fr-FR" smtClean="0"/>
              <a:t>05/10/2023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1590F-CBA2-419E-A72F-4C0C283D8602}" type="slidenum">
              <a:rPr lang="fr-FR" smtClean="0"/>
              <a:t>‹N°›</a:t>
            </a:fld>
            <a:endParaRPr lang="fr-FR" dirty="0"/>
          </a:p>
        </p:txBody>
      </p:sp>
    </p:spTree>
    <p:extLst>
      <p:ext uri="{BB962C8B-B14F-4D97-AF65-F5344CB8AC3E}">
        <p14:creationId xmlns:p14="http://schemas.microsoft.com/office/powerpoint/2010/main" val="238552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sym typeface="Wingdings" panose="05000000000000000000" pitchFamily="2" charset="2"/>
              </a:rPr>
              <a:t></a:t>
            </a:r>
            <a:r>
              <a:rPr lang="fr-FR" dirty="0"/>
              <a:t> une échange, d’une relation.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C’est, avec le secret professionnel, l’un des deux fondements sur lesquels s’appuie cette relation particulière et privilégiée qu’est la relation médicale entre un patient et un médecin [1]. </a:t>
            </a:r>
          </a:p>
          <a:p>
            <a:endParaRPr lang="fr-FR" dirty="0"/>
          </a:p>
        </p:txBody>
      </p:sp>
      <p:sp>
        <p:nvSpPr>
          <p:cNvPr id="4" name="Espace réservé du numéro de diapositive 3"/>
          <p:cNvSpPr>
            <a:spLocks noGrp="1"/>
          </p:cNvSpPr>
          <p:nvPr>
            <p:ph type="sldNum" sz="quarter" idx="10"/>
          </p:nvPr>
        </p:nvSpPr>
        <p:spPr/>
        <p:txBody>
          <a:bodyPr/>
          <a:lstStyle/>
          <a:p>
            <a:fld id="{55C1590F-CBA2-419E-A72F-4C0C283D8602}" type="slidenum">
              <a:rPr lang="fr-FR" smtClean="0"/>
              <a:t>3</a:t>
            </a:fld>
            <a:endParaRPr lang="fr-FR" dirty="0"/>
          </a:p>
        </p:txBody>
      </p:sp>
    </p:spTree>
    <p:extLst>
      <p:ext uri="{BB962C8B-B14F-4D97-AF65-F5344CB8AC3E}">
        <p14:creationId xmlns:p14="http://schemas.microsoft.com/office/powerpoint/2010/main" val="2590653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Ils peuvent être informés ensemble ou séparément. </a:t>
            </a:r>
          </a:p>
          <a:p>
            <a:endParaRPr lang="fr-FR" dirty="0"/>
          </a:p>
        </p:txBody>
      </p:sp>
      <p:sp>
        <p:nvSpPr>
          <p:cNvPr id="4" name="Espace réservé du numéro de diapositive 3"/>
          <p:cNvSpPr>
            <a:spLocks noGrp="1"/>
          </p:cNvSpPr>
          <p:nvPr>
            <p:ph type="sldNum" sz="quarter" idx="10"/>
          </p:nvPr>
        </p:nvSpPr>
        <p:spPr/>
        <p:txBody>
          <a:bodyPr/>
          <a:lstStyle/>
          <a:p>
            <a:fld id="{55C1590F-CBA2-419E-A72F-4C0C283D8602}" type="slidenum">
              <a:rPr lang="fr-FR" smtClean="0"/>
              <a:t>6</a:t>
            </a:fld>
            <a:endParaRPr lang="fr-FR" dirty="0"/>
          </a:p>
        </p:txBody>
      </p:sp>
    </p:spTree>
    <p:extLst>
      <p:ext uri="{BB962C8B-B14F-4D97-AF65-F5344CB8AC3E}">
        <p14:creationId xmlns:p14="http://schemas.microsoft.com/office/powerpoint/2010/main" val="2060552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Autodétermination de l’enfant = Favoriser sa faculté à agir et décider en personne autonome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Abandon du paternalisme médical, comme de l’autorité abusive des parents.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Cette information vise à rechercher le consentement éventuel du mineur</a:t>
            </a:r>
          </a:p>
          <a:p>
            <a:endParaRPr lang="fr-FR" dirty="0"/>
          </a:p>
        </p:txBody>
      </p:sp>
      <p:sp>
        <p:nvSpPr>
          <p:cNvPr id="4" name="Espace réservé du numéro de diapositive 3"/>
          <p:cNvSpPr>
            <a:spLocks noGrp="1"/>
          </p:cNvSpPr>
          <p:nvPr>
            <p:ph type="sldNum" sz="quarter" idx="10"/>
          </p:nvPr>
        </p:nvSpPr>
        <p:spPr/>
        <p:txBody>
          <a:bodyPr/>
          <a:lstStyle/>
          <a:p>
            <a:fld id="{55C1590F-CBA2-419E-A72F-4C0C283D8602}" type="slidenum">
              <a:rPr lang="fr-FR" smtClean="0"/>
              <a:t>7</a:t>
            </a:fld>
            <a:endParaRPr lang="fr-FR" dirty="0"/>
          </a:p>
        </p:txBody>
      </p:sp>
    </p:spTree>
    <p:extLst>
      <p:ext uri="{BB962C8B-B14F-4D97-AF65-F5344CB8AC3E}">
        <p14:creationId xmlns:p14="http://schemas.microsoft.com/office/powerpoint/2010/main" val="4098374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400" dirty="0"/>
              <a:t>comme par exemple la prescription d’antibiotiques en cas d’infection ou l’utilisation de l’insuline dans le diabète. </a:t>
            </a:r>
          </a:p>
          <a:p>
            <a:r>
              <a:rPr lang="fr-FR" sz="1400" dirty="0">
                <a:solidFill>
                  <a:schemeClr val="tx1"/>
                </a:solidFill>
              </a:rPr>
              <a:t>Les enfants malades</a:t>
            </a:r>
          </a:p>
          <a:p>
            <a:r>
              <a:rPr lang="fr-FR" sz="1400" dirty="0">
                <a:solidFill>
                  <a:schemeClr val="tx1"/>
                </a:solidFill>
              </a:rPr>
              <a:t>et fréquemment hospitalisés ont souvent une conception de</a:t>
            </a:r>
          </a:p>
          <a:p>
            <a:r>
              <a:rPr lang="fr-FR" sz="1400" dirty="0">
                <a:solidFill>
                  <a:schemeClr val="tx1"/>
                </a:solidFill>
              </a:rPr>
              <a:t>la maladie beaucoup plus mature</a:t>
            </a:r>
            <a:endParaRPr lang="fr-FR" sz="1200" dirty="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fr-FR" sz="1400" dirty="0"/>
          </a:p>
          <a:p>
            <a:endParaRPr lang="fr-FR" dirty="0"/>
          </a:p>
        </p:txBody>
      </p:sp>
      <p:sp>
        <p:nvSpPr>
          <p:cNvPr id="4" name="Espace réservé du numéro de diapositive 3"/>
          <p:cNvSpPr>
            <a:spLocks noGrp="1"/>
          </p:cNvSpPr>
          <p:nvPr>
            <p:ph type="sldNum" sz="quarter" idx="10"/>
          </p:nvPr>
        </p:nvSpPr>
        <p:spPr/>
        <p:txBody>
          <a:bodyPr/>
          <a:lstStyle/>
          <a:p>
            <a:fld id="{55C1590F-CBA2-419E-A72F-4C0C283D8602}" type="slidenum">
              <a:rPr lang="fr-FR" smtClean="0"/>
              <a:t>8</a:t>
            </a:fld>
            <a:endParaRPr lang="fr-FR" dirty="0"/>
          </a:p>
        </p:txBody>
      </p:sp>
    </p:spTree>
    <p:extLst>
      <p:ext uri="{BB962C8B-B14F-4D97-AF65-F5344CB8AC3E}">
        <p14:creationId xmlns:p14="http://schemas.microsoft.com/office/powerpoint/2010/main" val="485400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dirty="0">
                <a:sym typeface="Wingdings" panose="05000000000000000000" pitchFamily="2" charset="2"/>
              </a:rPr>
              <a:t> </a:t>
            </a:r>
            <a:r>
              <a:rPr lang="fr-FR" dirty="0"/>
              <a:t>mots les plus justes </a:t>
            </a:r>
          </a:p>
          <a:p>
            <a:endParaRPr lang="fr-FR" dirty="0"/>
          </a:p>
          <a:p>
            <a:r>
              <a:rPr lang="fr-FR" dirty="0"/>
              <a:t>Pro</a:t>
            </a:r>
            <a:r>
              <a:rPr lang="fr-FR" baseline="0" dirty="0"/>
              <a:t> : </a:t>
            </a:r>
            <a:r>
              <a:rPr lang="fr-FR" dirty="0"/>
              <a:t>Celui-ci, par son expérience, est le plus à même de déterminer ce que l’enfant est apte à entendre et comprendre en fonction de son âge, de sa maturité, que ce soit de lui-même ou avec l’aide de ses parents.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Certaines pathologies relèvent de « l’hyperspécialité », et il serait hasardeux pour un non-spécialiste de s’aventurer à donner des informations dans un domaine qu’il ne maîtrise pas. </a:t>
            </a:r>
          </a:p>
          <a:p>
            <a:pPr marL="0" marR="0" lvl="1" indent="0" algn="l" defTabSz="914400" rtl="0" eaLnBrk="1" fontAlgn="auto" latinLnBrk="0" hangingPunct="1">
              <a:lnSpc>
                <a:spcPct val="100000"/>
              </a:lnSpc>
              <a:spcBef>
                <a:spcPts val="0"/>
              </a:spcBef>
              <a:spcAft>
                <a:spcPts val="0"/>
              </a:spcAft>
              <a:buClrTx/>
              <a:buSzTx/>
              <a:buFontTx/>
              <a:buNone/>
              <a:tabLst/>
              <a:defRPr/>
            </a:pPr>
            <a:r>
              <a:rPr lang="fr-FR" dirty="0"/>
              <a:t>Documents permettant à l’enfant et à ses parents, dans un langage simple et imagé, de comprendre la maladie, son traitement, le parcours du patient et les enjeux.</a:t>
            </a:r>
          </a:p>
          <a:p>
            <a:pPr marL="0" marR="0" lvl="1" indent="0" algn="l" defTabSz="914400" rtl="0" eaLnBrk="1" fontAlgn="auto" latinLnBrk="0" hangingPunct="1">
              <a:lnSpc>
                <a:spcPct val="100000"/>
              </a:lnSpc>
              <a:spcBef>
                <a:spcPts val="0"/>
              </a:spcBef>
              <a:spcAft>
                <a:spcPts val="0"/>
              </a:spcAft>
              <a:buClrTx/>
              <a:buSzTx/>
              <a:buFontTx/>
              <a:buNone/>
              <a:tabLst/>
              <a:defRPr/>
            </a:pPr>
            <a:r>
              <a:rPr lang="fr-FR" dirty="0"/>
              <a:t>La question de l’information sur les risques est la plus complexe car le médecin est souvent écartelé entre la volonté d’informer loyalement, c’est-à-dire en indiquant l’entièreté des risques, et le souhait de « protéger » l’enfant et ses parents d’une angoisse inévitable au vu des risques potentiels de chaque acte thérapeutique. C’est encore la voie du juste milieu qu’il faut emprunter ici. </a:t>
            </a:r>
          </a:p>
          <a:p>
            <a:pPr marL="0" marR="0" lvl="1"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55C1590F-CBA2-419E-A72F-4C0C283D8602}" type="slidenum">
              <a:rPr lang="fr-FR" smtClean="0"/>
              <a:t>9</a:t>
            </a:fld>
            <a:endParaRPr lang="fr-FR" dirty="0"/>
          </a:p>
        </p:txBody>
      </p:sp>
    </p:spTree>
    <p:extLst>
      <p:ext uri="{BB962C8B-B14F-4D97-AF65-F5344CB8AC3E}">
        <p14:creationId xmlns:p14="http://schemas.microsoft.com/office/powerpoint/2010/main" val="66057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u="sng" dirty="0"/>
              <a:t> </a:t>
            </a:r>
            <a:r>
              <a:rPr lang="fr-FR" dirty="0"/>
              <a:t>Si dans l’immense majorité des cas, il y a alliance avec les détenteurs de l’autorité parentale, il arrive que les points de vue divergent.</a:t>
            </a:r>
          </a:p>
          <a:p>
            <a:endParaRPr lang="fr-FR" dirty="0"/>
          </a:p>
        </p:txBody>
      </p:sp>
      <p:sp>
        <p:nvSpPr>
          <p:cNvPr id="4" name="Espace réservé du numéro de diapositive 3"/>
          <p:cNvSpPr>
            <a:spLocks noGrp="1"/>
          </p:cNvSpPr>
          <p:nvPr>
            <p:ph type="sldNum" sz="quarter" idx="10"/>
          </p:nvPr>
        </p:nvSpPr>
        <p:spPr/>
        <p:txBody>
          <a:bodyPr/>
          <a:lstStyle/>
          <a:p>
            <a:fld id="{55C1590F-CBA2-419E-A72F-4C0C283D8602}" type="slidenum">
              <a:rPr lang="fr-FR" smtClean="0"/>
              <a:t>13</a:t>
            </a:fld>
            <a:endParaRPr lang="fr-FR" dirty="0"/>
          </a:p>
        </p:txBody>
      </p:sp>
    </p:spTree>
    <p:extLst>
      <p:ext uri="{BB962C8B-B14F-4D97-AF65-F5344CB8AC3E}">
        <p14:creationId xmlns:p14="http://schemas.microsoft.com/office/powerpoint/2010/main" val="2509396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Consentement à la recherche : des singularités notables </a:t>
            </a:r>
            <a:endParaRPr lang="fr-FR" dirty="0"/>
          </a:p>
          <a:p>
            <a:r>
              <a:rPr lang="fr-FR" dirty="0"/>
              <a:t>Historiquement, l’encadrement formel du consentement pour une recherche impliquant la personne humaine est plus ancien que celui du consentement aux soins. En effet, il est d’usage de le faire remonter aux critères contenus dans le jugement du procès des médecins nazis de Nuremberg de 1947, alors que, pour les soins, on se contentait d’un consentement implicite jusqu’à la promulgation de la loi Kouchner en 2002. En dépit de nombreux points communs dans les textes normatifs, il existe des différences de nature entre ces deux consentements qui sont explicitées dans le </a:t>
            </a:r>
            <a:r>
              <a:rPr lang="fr-FR" b="1" dirty="0"/>
              <a:t>tableau p. 219</a:t>
            </a:r>
            <a:r>
              <a:rPr lang="fr-FR" dirty="0"/>
              <a:t>. </a:t>
            </a:r>
          </a:p>
          <a:p>
            <a:r>
              <a:rPr lang="fr-FR" dirty="0"/>
              <a:t>Théoriquement, l’investigateur doit délivrer une information neutre et exhaustive,6 et le volontaire s’engage avant tout pour le bien commun. Son engagement est de nature contractuelle et fait l’objet d’un écrit. À l’inverse, le médecin doit émettre son avis et proposer la prise en charge qui lui paraît la plus adaptée. Le consentement doit être tracé dans le dossier médical. La relation est intersubjective. </a:t>
            </a:r>
          </a:p>
          <a:p>
            <a:r>
              <a:rPr lang="fr-FR" dirty="0"/>
              <a:t>Cependant, ces différences théoriques se brouillent en pratique, quand le volontaire est un malade, </a:t>
            </a:r>
            <a:r>
              <a:rPr lang="fr-FR" i="1" dirty="0"/>
              <a:t>a fortiori </a:t>
            </a:r>
            <a:r>
              <a:rPr lang="fr-FR" dirty="0"/>
              <a:t>lorsque l’investigateur est le médecin en charge du patient et que l’accès au traitement le plus moderne est conditionné par l’inclusion dans un protocole de recherche. Le médecin investigateur doit justifier scientifiquement l’étude et les prises en charge proposées. Un traitement expérimental ne peut être comparé qu’au traitement de référence. Les bénéfices attendus, s’il y a lieu, et les risques potentiels doivent être clairement décrits pour chacun des bras de l’étude, et l’existence d’un tirage au sort doit être explicite. L’alternative de prise en charge doit être clairement exposée en cas de refus de la recherche. </a:t>
            </a:r>
          </a:p>
          <a:p>
            <a:r>
              <a:rPr lang="fr-FR" dirty="0"/>
              <a:t>Des méthodes et des outils issus de la synthèse des recommandations éthiques et de la littérature scientifique sont proposés dans l’</a:t>
            </a:r>
            <a:r>
              <a:rPr lang="fr-FR" b="1" dirty="0"/>
              <a:t>encadré ci-contre </a:t>
            </a:r>
            <a:r>
              <a:rPr lang="fr-FR" dirty="0"/>
              <a:t>pour le recueil de l’adhésion ou le non-refus de l’enfant à une recherche impliquant la personne humaine.</a:t>
            </a:r>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55C1590F-CBA2-419E-A72F-4C0C283D8602}" type="slidenum">
              <a:rPr lang="fr-FR" smtClean="0"/>
              <a:t>15</a:t>
            </a:fld>
            <a:endParaRPr lang="fr-FR" dirty="0"/>
          </a:p>
        </p:txBody>
      </p:sp>
    </p:spTree>
    <p:extLst>
      <p:ext uri="{BB962C8B-B14F-4D97-AF65-F5344CB8AC3E}">
        <p14:creationId xmlns:p14="http://schemas.microsoft.com/office/powerpoint/2010/main" val="3397986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742950" lvl="1" indent="-285750" algn="just">
              <a:buFont typeface="Arial" panose="020B0604020202020204" pitchFamily="34" charset="0"/>
              <a:buChar char="•"/>
            </a:pPr>
            <a:r>
              <a:rPr lang="fr-FR" sz="1200" dirty="0"/>
              <a:t>la nature de la décision à prendre,</a:t>
            </a:r>
          </a:p>
          <a:p>
            <a:pPr marL="742950" lvl="1" indent="-285750" algn="just">
              <a:buFont typeface="Arial" panose="020B0604020202020204" pitchFamily="34" charset="0"/>
              <a:buChar char="•"/>
            </a:pPr>
            <a:r>
              <a:rPr lang="fr-FR" sz="1200" dirty="0"/>
              <a:t>l’importance de la pression exercée par les figures d’autorité </a:t>
            </a:r>
          </a:p>
          <a:p>
            <a:pPr marL="742950" lvl="1" indent="-285750" algn="just">
              <a:buFont typeface="Arial" panose="020B0604020202020204" pitchFamily="34" charset="0"/>
              <a:buChar char="•"/>
            </a:pPr>
            <a:r>
              <a:rPr lang="fr-FR" sz="1200" dirty="0"/>
              <a:t>l’habitude qui est donnée à l’enfant de participer aux décisions le concernant. Si l’influence parentale s’exerce quel que soit l’âge, en cas de désaccord, la confiance en soi face aux parents augmente </a:t>
            </a:r>
          </a:p>
          <a:p>
            <a:endParaRPr lang="fr-FR" dirty="0"/>
          </a:p>
        </p:txBody>
      </p:sp>
      <p:sp>
        <p:nvSpPr>
          <p:cNvPr id="4" name="Espace réservé du numéro de diapositive 3"/>
          <p:cNvSpPr>
            <a:spLocks noGrp="1"/>
          </p:cNvSpPr>
          <p:nvPr>
            <p:ph type="sldNum" sz="quarter" idx="5"/>
          </p:nvPr>
        </p:nvSpPr>
        <p:spPr/>
        <p:txBody>
          <a:bodyPr/>
          <a:lstStyle/>
          <a:p>
            <a:fld id="{55C1590F-CBA2-419E-A72F-4C0C283D8602}" type="slidenum">
              <a:rPr lang="fr-FR" smtClean="0"/>
              <a:t>17</a:t>
            </a:fld>
            <a:endParaRPr lang="fr-FR" dirty="0"/>
          </a:p>
        </p:txBody>
      </p:sp>
    </p:spTree>
    <p:extLst>
      <p:ext uri="{BB962C8B-B14F-4D97-AF65-F5344CB8AC3E}">
        <p14:creationId xmlns:p14="http://schemas.microsoft.com/office/powerpoint/2010/main" val="2068248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car c’est l’intérêt supérieur de l’enfant qui prévaut.</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l’admission de toxicomanes se présentant spontanément dans un établissement de santé, le dépistage du virus de l’immunodéficience humaine, la possibilité d’accoucher dans le secret,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Reconnaître l’autonomie de l’enfant, c’est aussi reconnaître qu’il a droit au respect de sa vie privée.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Dans les deux cas, le médecin doit s’efforcer </a:t>
            </a:r>
            <a:r>
              <a:rPr lang="fr-FR" dirty="0">
                <a:solidFill>
                  <a:srgbClr val="FF0000"/>
                </a:solidFill>
              </a:rPr>
              <a:t>d’obtenir un dialogue intrafamilial</a:t>
            </a:r>
            <a:r>
              <a:rPr lang="fr-FR" dirty="0"/>
              <a:t>. Il doit tenter d’amener l’adolescent à expliciter et à motiver sa position à destination des parents et encourager ces derniers à prendre en compte les arguments qui lui semblent recevables.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55C1590F-CBA2-419E-A72F-4C0C283D8602}" type="slidenum">
              <a:rPr lang="fr-FR" smtClean="0"/>
              <a:t>18</a:t>
            </a:fld>
            <a:endParaRPr lang="fr-FR" dirty="0"/>
          </a:p>
        </p:txBody>
      </p:sp>
    </p:spTree>
    <p:extLst>
      <p:ext uri="{BB962C8B-B14F-4D97-AF65-F5344CB8AC3E}">
        <p14:creationId xmlns:p14="http://schemas.microsoft.com/office/powerpoint/2010/main" val="2453459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A48800E2-4D2B-4808-893C-CCB1F7D16883}" type="datetimeFigureOut">
              <a:rPr lang="fr-FR" smtClean="0"/>
              <a:t>05/10/2023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8267C4B-597E-47CE-889F-932C27BC56DE}" type="slidenum">
              <a:rPr lang="fr-FR" smtClean="0"/>
              <a:t>‹N°›</a:t>
            </a:fld>
            <a:endParaRPr lang="fr-FR" dirty="0"/>
          </a:p>
        </p:txBody>
      </p:sp>
    </p:spTree>
    <p:extLst>
      <p:ext uri="{BB962C8B-B14F-4D97-AF65-F5344CB8AC3E}">
        <p14:creationId xmlns:p14="http://schemas.microsoft.com/office/powerpoint/2010/main" val="1852249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48800E2-4D2B-4808-893C-CCB1F7D16883}" type="datetimeFigureOut">
              <a:rPr lang="fr-FR" smtClean="0"/>
              <a:t>05/10/2023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8267C4B-597E-47CE-889F-932C27BC56DE}" type="slidenum">
              <a:rPr lang="fr-FR" smtClean="0"/>
              <a:t>‹N°›</a:t>
            </a:fld>
            <a:endParaRPr lang="fr-FR" dirty="0"/>
          </a:p>
        </p:txBody>
      </p:sp>
    </p:spTree>
    <p:extLst>
      <p:ext uri="{BB962C8B-B14F-4D97-AF65-F5344CB8AC3E}">
        <p14:creationId xmlns:p14="http://schemas.microsoft.com/office/powerpoint/2010/main" val="264797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48800E2-4D2B-4808-893C-CCB1F7D16883}" type="datetimeFigureOut">
              <a:rPr lang="fr-FR" smtClean="0"/>
              <a:t>05/10/2023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8267C4B-597E-47CE-889F-932C27BC56DE}" type="slidenum">
              <a:rPr lang="fr-FR" smtClean="0"/>
              <a:t>‹N°›</a:t>
            </a:fld>
            <a:endParaRPr lang="fr-FR" dirty="0"/>
          </a:p>
        </p:txBody>
      </p:sp>
    </p:spTree>
    <p:extLst>
      <p:ext uri="{BB962C8B-B14F-4D97-AF65-F5344CB8AC3E}">
        <p14:creationId xmlns:p14="http://schemas.microsoft.com/office/powerpoint/2010/main" val="1657562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48800E2-4D2B-4808-893C-CCB1F7D16883}" type="datetimeFigureOut">
              <a:rPr lang="fr-FR" smtClean="0"/>
              <a:t>05/10/2023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8267C4B-597E-47CE-889F-932C27BC56DE}" type="slidenum">
              <a:rPr lang="fr-FR" smtClean="0"/>
              <a:t>‹N°›</a:t>
            </a:fld>
            <a:endParaRPr lang="fr-FR" dirty="0"/>
          </a:p>
        </p:txBody>
      </p:sp>
    </p:spTree>
    <p:extLst>
      <p:ext uri="{BB962C8B-B14F-4D97-AF65-F5344CB8AC3E}">
        <p14:creationId xmlns:p14="http://schemas.microsoft.com/office/powerpoint/2010/main" val="56600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A48800E2-4D2B-4808-893C-CCB1F7D16883}" type="datetimeFigureOut">
              <a:rPr lang="fr-FR" smtClean="0"/>
              <a:t>05/10/2023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8267C4B-597E-47CE-889F-932C27BC56DE}" type="slidenum">
              <a:rPr lang="fr-FR" smtClean="0"/>
              <a:t>‹N°›</a:t>
            </a:fld>
            <a:endParaRPr lang="fr-FR" dirty="0"/>
          </a:p>
        </p:txBody>
      </p:sp>
    </p:spTree>
    <p:extLst>
      <p:ext uri="{BB962C8B-B14F-4D97-AF65-F5344CB8AC3E}">
        <p14:creationId xmlns:p14="http://schemas.microsoft.com/office/powerpoint/2010/main" val="3277543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48800E2-4D2B-4808-893C-CCB1F7D16883}" type="datetimeFigureOut">
              <a:rPr lang="fr-FR" smtClean="0"/>
              <a:t>05/10/2023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8267C4B-597E-47CE-889F-932C27BC56DE}" type="slidenum">
              <a:rPr lang="fr-FR" smtClean="0"/>
              <a:t>‹N°›</a:t>
            </a:fld>
            <a:endParaRPr lang="fr-FR" dirty="0"/>
          </a:p>
        </p:txBody>
      </p:sp>
    </p:spTree>
    <p:extLst>
      <p:ext uri="{BB962C8B-B14F-4D97-AF65-F5344CB8AC3E}">
        <p14:creationId xmlns:p14="http://schemas.microsoft.com/office/powerpoint/2010/main" val="1648891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48800E2-4D2B-4808-893C-CCB1F7D16883}" type="datetimeFigureOut">
              <a:rPr lang="fr-FR" smtClean="0"/>
              <a:t>05/10/2023</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E8267C4B-597E-47CE-889F-932C27BC56DE}" type="slidenum">
              <a:rPr lang="fr-FR" smtClean="0"/>
              <a:t>‹N°›</a:t>
            </a:fld>
            <a:endParaRPr lang="fr-FR" dirty="0"/>
          </a:p>
        </p:txBody>
      </p:sp>
    </p:spTree>
    <p:extLst>
      <p:ext uri="{BB962C8B-B14F-4D97-AF65-F5344CB8AC3E}">
        <p14:creationId xmlns:p14="http://schemas.microsoft.com/office/powerpoint/2010/main" val="117037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48800E2-4D2B-4808-893C-CCB1F7D16883}" type="datetimeFigureOut">
              <a:rPr lang="fr-FR" smtClean="0"/>
              <a:t>05/10/2023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E8267C4B-597E-47CE-889F-932C27BC56DE}" type="slidenum">
              <a:rPr lang="fr-FR" smtClean="0"/>
              <a:t>‹N°›</a:t>
            </a:fld>
            <a:endParaRPr lang="fr-FR" dirty="0"/>
          </a:p>
        </p:txBody>
      </p:sp>
    </p:spTree>
    <p:extLst>
      <p:ext uri="{BB962C8B-B14F-4D97-AF65-F5344CB8AC3E}">
        <p14:creationId xmlns:p14="http://schemas.microsoft.com/office/powerpoint/2010/main" val="217798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48800E2-4D2B-4808-893C-CCB1F7D16883}" type="datetimeFigureOut">
              <a:rPr lang="fr-FR" smtClean="0"/>
              <a:t>05/10/2023</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E8267C4B-597E-47CE-889F-932C27BC56DE}" type="slidenum">
              <a:rPr lang="fr-FR" smtClean="0"/>
              <a:t>‹N°›</a:t>
            </a:fld>
            <a:endParaRPr lang="fr-FR" dirty="0"/>
          </a:p>
        </p:txBody>
      </p:sp>
    </p:spTree>
    <p:extLst>
      <p:ext uri="{BB962C8B-B14F-4D97-AF65-F5344CB8AC3E}">
        <p14:creationId xmlns:p14="http://schemas.microsoft.com/office/powerpoint/2010/main" val="3788118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48800E2-4D2B-4808-893C-CCB1F7D16883}" type="datetimeFigureOut">
              <a:rPr lang="fr-FR" smtClean="0"/>
              <a:t>05/10/2023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8267C4B-597E-47CE-889F-932C27BC56DE}" type="slidenum">
              <a:rPr lang="fr-FR" smtClean="0"/>
              <a:t>‹N°›</a:t>
            </a:fld>
            <a:endParaRPr lang="fr-FR" dirty="0"/>
          </a:p>
        </p:txBody>
      </p:sp>
    </p:spTree>
    <p:extLst>
      <p:ext uri="{BB962C8B-B14F-4D97-AF65-F5344CB8AC3E}">
        <p14:creationId xmlns:p14="http://schemas.microsoft.com/office/powerpoint/2010/main" val="3885189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48800E2-4D2B-4808-893C-CCB1F7D16883}" type="datetimeFigureOut">
              <a:rPr lang="fr-FR" smtClean="0"/>
              <a:t>05/10/2023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8267C4B-597E-47CE-889F-932C27BC56DE}" type="slidenum">
              <a:rPr lang="fr-FR" smtClean="0"/>
              <a:t>‹N°›</a:t>
            </a:fld>
            <a:endParaRPr lang="fr-FR" dirty="0"/>
          </a:p>
        </p:txBody>
      </p:sp>
    </p:spTree>
    <p:extLst>
      <p:ext uri="{BB962C8B-B14F-4D97-AF65-F5344CB8AC3E}">
        <p14:creationId xmlns:p14="http://schemas.microsoft.com/office/powerpoint/2010/main" val="264774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800E2-4D2B-4808-893C-CCB1F7D16883}" type="datetimeFigureOut">
              <a:rPr lang="fr-FR" smtClean="0"/>
              <a:t>05/10/2023</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67C4B-597E-47CE-889F-932C27BC56DE}" type="slidenum">
              <a:rPr lang="fr-FR" smtClean="0"/>
              <a:t>‹N°›</a:t>
            </a:fld>
            <a:endParaRPr lang="fr-FR" dirty="0"/>
          </a:p>
        </p:txBody>
      </p:sp>
    </p:spTree>
    <p:extLst>
      <p:ext uri="{BB962C8B-B14F-4D97-AF65-F5344CB8AC3E}">
        <p14:creationId xmlns:p14="http://schemas.microsoft.com/office/powerpoint/2010/main" val="3356032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96590" y="1355120"/>
            <a:ext cx="9144000" cy="1604212"/>
          </a:xfrm>
          <a:solidFill>
            <a:schemeClr val="accent1">
              <a:lumMod val="40000"/>
              <a:lumOff val="60000"/>
            </a:schemeClr>
          </a:solidFill>
        </p:spPr>
        <p:txBody>
          <a:bodyPr>
            <a:normAutofit fontScale="90000"/>
          </a:bodyPr>
          <a:lstStyle/>
          <a:p>
            <a:r>
              <a:rPr lang="fr-FR" dirty="0">
                <a:latin typeface="+mn-lt"/>
              </a:rPr>
              <a:t>Le consentement </a:t>
            </a:r>
            <a:br>
              <a:rPr lang="fr-FR" dirty="0">
                <a:latin typeface="+mn-lt"/>
              </a:rPr>
            </a:br>
            <a:r>
              <a:rPr lang="fr-FR" dirty="0">
                <a:latin typeface="+mn-lt"/>
              </a:rPr>
              <a:t>du patient mineur</a:t>
            </a:r>
          </a:p>
        </p:txBody>
      </p:sp>
      <p:sp>
        <p:nvSpPr>
          <p:cNvPr id="3" name="Sous-titre 2"/>
          <p:cNvSpPr>
            <a:spLocks noGrp="1"/>
          </p:cNvSpPr>
          <p:nvPr>
            <p:ph type="subTitle" idx="1"/>
          </p:nvPr>
        </p:nvSpPr>
        <p:spPr>
          <a:xfrm>
            <a:off x="7971905" y="5727467"/>
            <a:ext cx="3851564" cy="968433"/>
          </a:xfrm>
        </p:spPr>
        <p:txBody>
          <a:bodyPr>
            <a:normAutofit fontScale="77500" lnSpcReduction="20000"/>
          </a:bodyPr>
          <a:lstStyle/>
          <a:p>
            <a:r>
              <a:rPr lang="fr-FR" dirty="0"/>
              <a:t>Dr Johan MOREAU</a:t>
            </a:r>
          </a:p>
          <a:p>
            <a:r>
              <a:rPr lang="fr-FR" dirty="0"/>
              <a:t>Pédiatre </a:t>
            </a:r>
          </a:p>
          <a:p>
            <a:r>
              <a:rPr lang="fr-FR" dirty="0"/>
              <a:t>CHU Montpellier</a:t>
            </a:r>
          </a:p>
        </p:txBody>
      </p:sp>
      <p:pic>
        <p:nvPicPr>
          <p:cNvPr id="5" name="Picture 2" descr="Éthique médicale : c'est quoi, les 4 principes, pour qui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765" y="3620855"/>
            <a:ext cx="3597159" cy="2398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01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03579"/>
            <a:ext cx="10515600" cy="1325563"/>
          </a:xfrm>
        </p:spPr>
        <p:txBody>
          <a:bodyPr/>
          <a:lstStyle/>
          <a:p>
            <a:endParaRPr lang="fr-FR" dirty="0"/>
          </a:p>
        </p:txBody>
      </p:sp>
      <p:sp>
        <p:nvSpPr>
          <p:cNvPr id="3" name="Espace réservé du contenu 2"/>
          <p:cNvSpPr>
            <a:spLocks noGrp="1"/>
          </p:cNvSpPr>
          <p:nvPr>
            <p:ph idx="1"/>
          </p:nvPr>
        </p:nvSpPr>
        <p:spPr>
          <a:xfrm>
            <a:off x="2092779" y="5280212"/>
            <a:ext cx="7693755" cy="2674132"/>
          </a:xfrm>
        </p:spPr>
        <p:txBody>
          <a:bodyPr>
            <a:normAutofit/>
          </a:bodyPr>
          <a:lstStyle/>
          <a:p>
            <a:r>
              <a:rPr lang="fr-FR" dirty="0"/>
              <a:t>L’urgences</a:t>
            </a:r>
          </a:p>
          <a:p>
            <a:r>
              <a:rPr lang="fr-FR" dirty="0"/>
              <a:t>Absence de compréhension pour le mineur.</a:t>
            </a:r>
          </a:p>
        </p:txBody>
      </p:sp>
      <p:sp>
        <p:nvSpPr>
          <p:cNvPr id="4" name="Titre 1"/>
          <p:cNvSpPr txBox="1">
            <a:spLocks/>
          </p:cNvSpPr>
          <p:nvPr/>
        </p:nvSpPr>
        <p:spPr>
          <a:xfrm>
            <a:off x="838200" y="415001"/>
            <a:ext cx="10515600" cy="1325563"/>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fr-FR" sz="6000" dirty="0"/>
              <a:t>Information du patient mineur</a:t>
            </a:r>
            <a:br>
              <a:rPr lang="fr-FR" sz="6000" dirty="0"/>
            </a:br>
            <a:r>
              <a:rPr lang="fr-FR" i="1" dirty="0"/>
              <a:t>Des exceptions?</a:t>
            </a:r>
            <a:endParaRPr lang="fr-FR" sz="6000" i="1" dirty="0"/>
          </a:p>
        </p:txBody>
      </p:sp>
      <p:pic>
        <p:nvPicPr>
          <p:cNvPr id="5" name="Image 4"/>
          <p:cNvPicPr>
            <a:picLocks noChangeAspect="1"/>
          </p:cNvPicPr>
          <p:nvPr/>
        </p:nvPicPr>
        <p:blipFill>
          <a:blip r:embed="rId2"/>
          <a:stretch>
            <a:fillRect/>
          </a:stretch>
        </p:blipFill>
        <p:spPr>
          <a:xfrm>
            <a:off x="5768788" y="2636669"/>
            <a:ext cx="4285669" cy="2410689"/>
          </a:xfrm>
          <a:prstGeom prst="rect">
            <a:avLst/>
          </a:prstGeom>
        </p:spPr>
      </p:pic>
    </p:spTree>
    <p:extLst>
      <p:ext uri="{BB962C8B-B14F-4D97-AF65-F5344CB8AC3E}">
        <p14:creationId xmlns:p14="http://schemas.microsoft.com/office/powerpoint/2010/main" val="859626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0423" y="-215167"/>
            <a:ext cx="10515600" cy="1325563"/>
          </a:xfrm>
        </p:spPr>
        <p:txBody>
          <a:bodyPr/>
          <a:lstStyle/>
          <a:p>
            <a:endParaRPr lang="fr-FR" dirty="0"/>
          </a:p>
        </p:txBody>
      </p:sp>
      <p:pic>
        <p:nvPicPr>
          <p:cNvPr id="3" name="Image 2"/>
          <p:cNvPicPr>
            <a:picLocks noChangeAspect="1"/>
          </p:cNvPicPr>
          <p:nvPr/>
        </p:nvPicPr>
        <p:blipFill>
          <a:blip r:embed="rId2"/>
          <a:stretch>
            <a:fillRect/>
          </a:stretch>
        </p:blipFill>
        <p:spPr>
          <a:xfrm>
            <a:off x="769149" y="201552"/>
            <a:ext cx="2383665" cy="2181479"/>
          </a:xfrm>
          <a:prstGeom prst="rect">
            <a:avLst/>
          </a:prstGeom>
        </p:spPr>
      </p:pic>
      <p:sp>
        <p:nvSpPr>
          <p:cNvPr id="4" name="Espace réservé du contenu 3"/>
          <p:cNvSpPr>
            <a:spLocks noGrp="1"/>
          </p:cNvSpPr>
          <p:nvPr>
            <p:ph idx="1"/>
          </p:nvPr>
        </p:nvSpPr>
        <p:spPr>
          <a:xfrm>
            <a:off x="1040423" y="1245333"/>
            <a:ext cx="10515600" cy="4351338"/>
          </a:xfrm>
        </p:spPr>
        <p:txBody>
          <a:bodyPr/>
          <a:lstStyle/>
          <a:p>
            <a:endParaRPr lang="fr-FR" dirty="0"/>
          </a:p>
        </p:txBody>
      </p:sp>
      <p:pic>
        <p:nvPicPr>
          <p:cNvPr id="7" name="Image 6"/>
          <p:cNvPicPr>
            <a:picLocks noChangeAspect="1"/>
          </p:cNvPicPr>
          <p:nvPr/>
        </p:nvPicPr>
        <p:blipFill>
          <a:blip r:embed="rId3"/>
          <a:stretch>
            <a:fillRect/>
          </a:stretch>
        </p:blipFill>
        <p:spPr>
          <a:xfrm rot="20544235">
            <a:off x="5989940" y="840845"/>
            <a:ext cx="5687568" cy="3689129"/>
          </a:xfrm>
          <a:prstGeom prst="rect">
            <a:avLst/>
          </a:prstGeom>
        </p:spPr>
      </p:pic>
      <p:sp>
        <p:nvSpPr>
          <p:cNvPr id="5" name="Rectangle à coins arrondis 4"/>
          <p:cNvSpPr/>
          <p:nvPr/>
        </p:nvSpPr>
        <p:spPr>
          <a:xfrm>
            <a:off x="3578079" y="1132061"/>
            <a:ext cx="3974593" cy="11935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600" dirty="0"/>
              <a:t>Information</a:t>
            </a:r>
          </a:p>
        </p:txBody>
      </p:sp>
      <p:sp>
        <p:nvSpPr>
          <p:cNvPr id="8" name="Rectangle à coins arrondis 7"/>
          <p:cNvSpPr/>
          <p:nvPr/>
        </p:nvSpPr>
        <p:spPr>
          <a:xfrm>
            <a:off x="3209149" y="3190224"/>
            <a:ext cx="3974593" cy="119354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3600" dirty="0"/>
              <a:t>Consentement</a:t>
            </a:r>
          </a:p>
        </p:txBody>
      </p:sp>
    </p:spTree>
    <p:extLst>
      <p:ext uri="{BB962C8B-B14F-4D97-AF65-F5344CB8AC3E}">
        <p14:creationId xmlns:p14="http://schemas.microsoft.com/office/powerpoint/2010/main" val="110524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042334"/>
          </a:xfr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algn="ctr"/>
            <a:r>
              <a:rPr lang="fr-FR" sz="3600" dirty="0">
                <a:solidFill>
                  <a:schemeClr val="lt1"/>
                </a:solidFill>
                <a:latin typeface="+mn-lt"/>
                <a:ea typeface="+mn-ea"/>
                <a:cs typeface="+mn-cs"/>
              </a:rPr>
              <a:t>Quels fondements juridiques pour quel consentement ? </a:t>
            </a:r>
          </a:p>
        </p:txBody>
      </p:sp>
      <p:sp>
        <p:nvSpPr>
          <p:cNvPr id="3" name="Espace réservé du contenu 2"/>
          <p:cNvSpPr>
            <a:spLocks noGrp="1"/>
          </p:cNvSpPr>
          <p:nvPr>
            <p:ph idx="1"/>
          </p:nvPr>
        </p:nvSpPr>
        <p:spPr>
          <a:xfrm>
            <a:off x="8647691" y="2014334"/>
            <a:ext cx="3029511" cy="1351210"/>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r>
              <a:rPr lang="fr-FR" dirty="0">
                <a:solidFill>
                  <a:schemeClr val="accent1">
                    <a:lumMod val="75000"/>
                  </a:schemeClr>
                </a:solidFill>
              </a:rPr>
              <a:t>le respect de l’autonomie de l’enfant (éthique et moral),</a:t>
            </a:r>
            <a:endParaRPr lang="fr-FR" dirty="0"/>
          </a:p>
        </p:txBody>
      </p:sp>
      <p:pic>
        <p:nvPicPr>
          <p:cNvPr id="4" name="Image 3"/>
          <p:cNvPicPr>
            <a:picLocks noChangeAspect="1"/>
          </p:cNvPicPr>
          <p:nvPr/>
        </p:nvPicPr>
        <p:blipFill>
          <a:blip r:embed="rId2"/>
          <a:stretch>
            <a:fillRect/>
          </a:stretch>
        </p:blipFill>
        <p:spPr>
          <a:xfrm>
            <a:off x="3975956" y="1860177"/>
            <a:ext cx="4235823" cy="1568823"/>
          </a:xfrm>
          <a:prstGeom prst="rect">
            <a:avLst/>
          </a:prstGeom>
        </p:spPr>
      </p:pic>
      <p:sp>
        <p:nvSpPr>
          <p:cNvPr id="5" name="ZoneTexte 4"/>
          <p:cNvSpPr txBox="1"/>
          <p:nvPr/>
        </p:nvSpPr>
        <p:spPr>
          <a:xfrm>
            <a:off x="578895" y="2014334"/>
            <a:ext cx="3083296" cy="121264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28600" indent="-228600">
              <a:lnSpc>
                <a:spcPct val="70000"/>
              </a:lnSpc>
              <a:spcBef>
                <a:spcPts val="1000"/>
              </a:spcBef>
              <a:buFont typeface="Arial" panose="020B0604020202020204" pitchFamily="34" charset="0"/>
              <a:buChar char="•"/>
            </a:pPr>
            <a:r>
              <a:rPr lang="fr-FR" sz="2600" dirty="0">
                <a:solidFill>
                  <a:schemeClr val="accent1">
                    <a:lumMod val="75000"/>
                  </a:schemeClr>
                </a:solidFill>
              </a:rPr>
              <a:t>le respect des droits des parents (législatif) = Autorité parentale</a:t>
            </a:r>
          </a:p>
        </p:txBody>
      </p:sp>
      <p:pic>
        <p:nvPicPr>
          <p:cNvPr id="2050" name="Picture 2" descr="L'autorité parentale dans le couple - La Vie Nouvelle">
            <a:extLst>
              <a:ext uri="{FF2B5EF4-FFF2-40B4-BE49-F238E27FC236}">
                <a16:creationId xmlns:a16="http://schemas.microsoft.com/office/drawing/2014/main" id="{E54FD68A-EF06-7F7D-9615-7BFDA66BB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209" y="3833848"/>
            <a:ext cx="6085751" cy="2808808"/>
          </a:xfrm>
          <a:prstGeom prst="rect">
            <a:avLst/>
          </a:prstGeom>
        </p:spPr>
        <p:style>
          <a:lnRef idx="0">
            <a:schemeClr val="accent3"/>
          </a:lnRef>
          <a:fillRef idx="3">
            <a:schemeClr val="accent3"/>
          </a:fillRef>
          <a:effectRef idx="3">
            <a:schemeClr val="accent3"/>
          </a:effectRef>
          <a:fontRef idx="minor">
            <a:schemeClr val="lt1"/>
          </a:fontRef>
        </p:style>
      </p:pic>
    </p:spTree>
    <p:extLst>
      <p:ext uri="{BB962C8B-B14F-4D97-AF65-F5344CB8AC3E}">
        <p14:creationId xmlns:p14="http://schemas.microsoft.com/office/powerpoint/2010/main" val="3924745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935" y="328371"/>
            <a:ext cx="10762129" cy="961650"/>
          </a:xfrm>
        </p:spPr>
        <p:style>
          <a:lnRef idx="3">
            <a:schemeClr val="lt1"/>
          </a:lnRef>
          <a:fillRef idx="1">
            <a:schemeClr val="accent1"/>
          </a:fillRef>
          <a:effectRef idx="1">
            <a:schemeClr val="accent1"/>
          </a:effectRef>
          <a:fontRef idx="minor">
            <a:schemeClr val="lt1"/>
          </a:fontRef>
        </p:style>
        <p:txBody>
          <a:bodyPr rtlCol="0" anchor="ctr"/>
          <a:lstStyle/>
          <a:p>
            <a:pPr algn="ctr"/>
            <a:r>
              <a:rPr lang="fr-FR" sz="3600" dirty="0">
                <a:solidFill>
                  <a:schemeClr val="lt1"/>
                </a:solidFill>
                <a:latin typeface="+mn-lt"/>
                <a:ea typeface="+mn-ea"/>
                <a:cs typeface="+mn-cs"/>
              </a:rPr>
              <a:t>L’autorité parental</a:t>
            </a:r>
          </a:p>
        </p:txBody>
      </p:sp>
      <p:sp>
        <p:nvSpPr>
          <p:cNvPr id="3" name="Espace réservé du contenu 2"/>
          <p:cNvSpPr>
            <a:spLocks noGrp="1"/>
          </p:cNvSpPr>
          <p:nvPr>
            <p:ph idx="1"/>
          </p:nvPr>
        </p:nvSpPr>
        <p:spPr>
          <a:xfrm>
            <a:off x="838200" y="1490027"/>
            <a:ext cx="10515600" cy="4030663"/>
          </a:xfrm>
        </p:spPr>
        <p:txBody>
          <a:bodyPr numCol="2">
            <a:normAutofit fontScale="92500" lnSpcReduction="20000"/>
          </a:bodyPr>
          <a:lstStyle/>
          <a:p>
            <a:pPr marL="0" indent="0">
              <a:buNone/>
            </a:pPr>
            <a:r>
              <a:rPr lang="fr-FR" b="1" u="sng" dirty="0"/>
              <a:t>Un droit</a:t>
            </a:r>
          </a:p>
          <a:p>
            <a:pPr marL="285750" indent="-285750"/>
            <a:r>
              <a:rPr lang="fr-FR" dirty="0"/>
              <a:t>Dévolue </a:t>
            </a:r>
            <a:r>
              <a:rPr lang="fr-FR" u="sng" dirty="0"/>
              <a:t>aux deux parents.</a:t>
            </a:r>
          </a:p>
          <a:p>
            <a:pPr marL="285750" indent="-285750"/>
            <a:endParaRPr lang="fr-FR" sz="1900" dirty="0"/>
          </a:p>
          <a:p>
            <a:pPr marL="285750" indent="-285750"/>
            <a:r>
              <a:rPr lang="fr-FR" dirty="0"/>
              <a:t>Consentement des deux parents est </a:t>
            </a:r>
            <a:r>
              <a:rPr lang="fr-FR" u="sng" dirty="0"/>
              <a:t>requis pour toutes décisions thérapeutiques</a:t>
            </a:r>
          </a:p>
          <a:p>
            <a:pPr marL="742950" lvl="1" indent="-285750"/>
            <a:r>
              <a:rPr lang="fr-FR" dirty="0"/>
              <a:t>les soins, </a:t>
            </a:r>
          </a:p>
          <a:p>
            <a:pPr marL="742950" lvl="1" indent="-285750"/>
            <a:r>
              <a:rPr lang="fr-FR" dirty="0"/>
              <a:t>la recherche biomédicale, </a:t>
            </a:r>
          </a:p>
          <a:p>
            <a:pPr marL="742950" lvl="1" indent="-285750"/>
            <a:r>
              <a:rPr lang="fr-FR" dirty="0"/>
              <a:t>un prélèvement d’organe,  </a:t>
            </a:r>
          </a:p>
          <a:p>
            <a:endParaRPr lang="fr-FR" u="sng" dirty="0"/>
          </a:p>
          <a:p>
            <a:endParaRPr lang="fr-FR" u="sng" dirty="0"/>
          </a:p>
          <a:p>
            <a:pPr marL="0" indent="0">
              <a:buNone/>
            </a:pPr>
            <a:r>
              <a:rPr lang="fr-FR" b="1" u="sng" dirty="0"/>
              <a:t>Un devoir?!</a:t>
            </a:r>
          </a:p>
          <a:p>
            <a:r>
              <a:rPr lang="fr-FR" u="sng" dirty="0"/>
              <a:t>Un droit </a:t>
            </a:r>
            <a:r>
              <a:rPr lang="fr-FR" sz="2000" u="sng" dirty="0"/>
              <a:t>d’autorité parental</a:t>
            </a:r>
          </a:p>
          <a:p>
            <a:pPr lvl="1"/>
            <a:r>
              <a:rPr lang="fr-FR" sz="1800" b="1" u="sng" dirty="0"/>
              <a:t>N’est pas donné dans l’absolu </a:t>
            </a:r>
          </a:p>
          <a:p>
            <a:pPr marL="285750" indent="-285750"/>
            <a:endParaRPr lang="fr-FR" sz="2000" b="1" u="sng" dirty="0"/>
          </a:p>
          <a:p>
            <a:pPr marL="285750" indent="-285750"/>
            <a:r>
              <a:rPr lang="fr-FR" sz="2000" b="1" u="sng" dirty="0"/>
              <a:t>But (</a:t>
            </a:r>
            <a:r>
              <a:rPr lang="fr-FR" sz="2000" dirty="0"/>
              <a:t>Principe éthique) : « les parents sont </a:t>
            </a:r>
            <a:r>
              <a:rPr lang="fr-FR" sz="2000" u="sng" dirty="0"/>
              <a:t>censés prendre la meilleure des décisions dans l’intérêt de leur enfant lui même</a:t>
            </a:r>
            <a:r>
              <a:rPr lang="fr-FR" sz="2000" dirty="0"/>
              <a:t>. »</a:t>
            </a:r>
          </a:p>
          <a:p>
            <a:pPr marL="285750" indent="-285750"/>
            <a:endParaRPr lang="fr-FR" sz="2000" b="1" u="sng" dirty="0"/>
          </a:p>
          <a:p>
            <a:pPr marL="285750" indent="-285750"/>
            <a:r>
              <a:rPr lang="fr-FR" sz="2000" b="1" u="sng" dirty="0"/>
              <a:t>Plutôt du devoir de protection</a:t>
            </a:r>
            <a:r>
              <a:rPr lang="fr-FR" sz="2000" b="1" u="sng" dirty="0">
                <a:sym typeface="Wingdings" panose="05000000000000000000" pitchFamily="2" charset="2"/>
              </a:rPr>
              <a:t> </a:t>
            </a:r>
            <a:r>
              <a:rPr lang="fr-FR" sz="2000" b="1" u="sng" dirty="0"/>
              <a:t>ni sacré ni inaliénable</a:t>
            </a:r>
          </a:p>
          <a:p>
            <a:pPr marL="742950" lvl="1" indent="-285750"/>
            <a:r>
              <a:rPr lang="fr-FR" sz="1800" b="1" u="sng" dirty="0"/>
              <a:t>Peut être suspendu par un juge et confié à un tiers </a:t>
            </a:r>
          </a:p>
          <a:p>
            <a:pPr marL="457200" lvl="1" indent="0">
              <a:buNone/>
            </a:pPr>
            <a:endParaRPr lang="fr-FR" dirty="0"/>
          </a:p>
        </p:txBody>
      </p:sp>
      <p:pic>
        <p:nvPicPr>
          <p:cNvPr id="3074" name="Picture 2" descr="Devoirs et autorité parentale | Artiste conceptuel Nunsuko">
            <a:extLst>
              <a:ext uri="{FF2B5EF4-FFF2-40B4-BE49-F238E27FC236}">
                <a16:creationId xmlns:a16="http://schemas.microsoft.com/office/drawing/2014/main" id="{546BBA5D-0B08-ED9D-BE6D-694CC7706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930" y="4617092"/>
            <a:ext cx="3497580" cy="2105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819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just"/>
            <a:endParaRPr lang="fr-FR" sz="1900" dirty="0"/>
          </a:p>
          <a:p>
            <a:pPr algn="just"/>
            <a:r>
              <a:rPr lang="fr-FR" dirty="0"/>
              <a:t>A quel âge un mineur est jugé suffisamment mature pour être participer aux décisions le concernant?…</a:t>
            </a:r>
          </a:p>
          <a:p>
            <a:pPr algn="just"/>
            <a:endParaRPr lang="fr-FR" dirty="0"/>
          </a:p>
          <a:p>
            <a:pPr algn="just"/>
            <a:r>
              <a:rPr lang="fr-FR" b="1" i="1" dirty="0"/>
              <a:t>« une personne ne sera considéré comme suffisamment autonome que si chaque être raisonnable (dans ses liens avec les autres êtres rationnels de la société), dans une situation similaire, aurait pris les mêmes décisions et les mêmes mesures que cette personne ».</a:t>
            </a:r>
          </a:p>
          <a:p>
            <a:pPr algn="just"/>
            <a:endParaRPr lang="fr-FR" sz="1300" dirty="0">
              <a:solidFill>
                <a:schemeClr val="accent1">
                  <a:lumMod val="75000"/>
                </a:schemeClr>
              </a:solidFill>
            </a:endParaRPr>
          </a:p>
          <a:p>
            <a:endParaRPr lang="fr-FR" dirty="0">
              <a:solidFill>
                <a:schemeClr val="accent1">
                  <a:lumMod val="75000"/>
                </a:schemeClr>
              </a:solidFill>
            </a:endParaRPr>
          </a:p>
        </p:txBody>
      </p:sp>
      <p:sp>
        <p:nvSpPr>
          <p:cNvPr id="4" name="Titre 3"/>
          <p:cNvSpPr>
            <a:spLocks noGrp="1"/>
          </p:cNvSpPr>
          <p:nvPr>
            <p:ph type="title"/>
          </p:nvPr>
        </p:nvSpPr>
        <p:spPr/>
        <p:txBody>
          <a:bodyPr/>
          <a:lstStyle/>
          <a:p>
            <a:endParaRPr lang="fr-FR" dirty="0"/>
          </a:p>
        </p:txBody>
      </p:sp>
      <p:sp>
        <p:nvSpPr>
          <p:cNvPr id="5" name="Titre 1"/>
          <p:cNvSpPr txBox="1">
            <a:spLocks/>
          </p:cNvSpPr>
          <p:nvPr/>
        </p:nvSpPr>
        <p:spPr>
          <a:xfrm>
            <a:off x="838200" y="415001"/>
            <a:ext cx="10515600" cy="141062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fr-FR" sz="6000" i="1" dirty="0"/>
              <a:t>Autodétermination </a:t>
            </a:r>
            <a:r>
              <a:rPr lang="fr-FR" sz="6000" dirty="0"/>
              <a:t> du patient mineur </a:t>
            </a:r>
            <a:endParaRPr lang="fr-FR" sz="6000" i="1" dirty="0"/>
          </a:p>
        </p:txBody>
      </p:sp>
    </p:spTree>
    <p:extLst>
      <p:ext uri="{BB962C8B-B14F-4D97-AF65-F5344CB8AC3E}">
        <p14:creationId xmlns:p14="http://schemas.microsoft.com/office/powerpoint/2010/main" val="2618193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385479" y="3720352"/>
            <a:ext cx="4733365" cy="27969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fr-FR" dirty="0"/>
              <a:t>Dans ce cas, il est prévu que le consentement des titulaires de l’autorité parentale soit donné par écrit. Mais il est également dit que </a:t>
            </a:r>
            <a:r>
              <a:rPr lang="fr-FR" i="1" dirty="0"/>
              <a:t>« </a:t>
            </a:r>
            <a:r>
              <a:rPr lang="fr-FR" b="1" i="1" dirty="0"/>
              <a:t>le consentement du mineur ou du majeur protégé par la loi doit également être recherché lorsqu’il est apte à exprimer sa volonté. </a:t>
            </a:r>
            <a:r>
              <a:rPr lang="fr-FR" b="1" i="1" dirty="0">
                <a:solidFill>
                  <a:srgbClr val="FF0000"/>
                </a:solidFill>
              </a:rPr>
              <a:t>Il ne peut être passé outre à son refus ou à la révocation de son consentement </a:t>
            </a:r>
            <a:r>
              <a:rPr lang="fr-FR" i="1" dirty="0"/>
              <a:t>»</a:t>
            </a:r>
            <a:r>
              <a:rPr lang="fr-FR" dirty="0"/>
              <a:t>. </a:t>
            </a:r>
          </a:p>
        </p:txBody>
      </p:sp>
      <p:sp>
        <p:nvSpPr>
          <p:cNvPr id="2" name="Titre 1"/>
          <p:cNvSpPr>
            <a:spLocks noGrp="1"/>
          </p:cNvSpPr>
          <p:nvPr>
            <p:ph type="title"/>
          </p:nvPr>
        </p:nvSpPr>
        <p:spPr>
          <a:xfrm>
            <a:off x="156875" y="598206"/>
            <a:ext cx="6279780" cy="1042334"/>
          </a:xfrm>
        </p:spPr>
        <p:style>
          <a:lnRef idx="3">
            <a:schemeClr val="lt1"/>
          </a:lnRef>
          <a:fillRef idx="1">
            <a:schemeClr val="accent1"/>
          </a:fillRef>
          <a:effectRef idx="1">
            <a:schemeClr val="accent1"/>
          </a:effectRef>
          <a:fontRef idx="minor">
            <a:schemeClr val="lt1"/>
          </a:fontRef>
        </p:style>
        <p:txBody>
          <a:bodyPr rtlCol="0" anchor="ctr">
            <a:normAutofit/>
          </a:bodyPr>
          <a:lstStyle/>
          <a:p>
            <a:pPr algn="ctr"/>
            <a:r>
              <a:rPr lang="fr-FR" sz="3600" dirty="0"/>
              <a:t>Consentement </a:t>
            </a:r>
          </a:p>
        </p:txBody>
      </p:sp>
      <p:sp>
        <p:nvSpPr>
          <p:cNvPr id="4" name="Rectangle 3"/>
          <p:cNvSpPr/>
          <p:nvPr/>
        </p:nvSpPr>
        <p:spPr>
          <a:xfrm>
            <a:off x="1183339" y="2985246"/>
            <a:ext cx="3137647" cy="80682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a:t>En recherche biomédicale</a:t>
            </a:r>
          </a:p>
        </p:txBody>
      </p:sp>
      <p:sp>
        <p:nvSpPr>
          <p:cNvPr id="7" name="Rectangle à coins arrondis 6"/>
          <p:cNvSpPr/>
          <p:nvPr/>
        </p:nvSpPr>
        <p:spPr>
          <a:xfrm>
            <a:off x="5916704" y="3110753"/>
            <a:ext cx="5880849" cy="346934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fr-FR" i="1" dirty="0"/>
              <a:t>- « le consentement du mineur doit être systématiquement recherché s’il est apte à exprimer sa volonté et à participer à la décision »</a:t>
            </a:r>
            <a:r>
              <a:rPr lang="fr-FR" dirty="0"/>
              <a:t>.</a:t>
            </a:r>
          </a:p>
          <a:p>
            <a:pPr algn="just"/>
            <a:r>
              <a:rPr lang="fr-FR" dirty="0"/>
              <a:t>- </a:t>
            </a:r>
            <a:r>
              <a:rPr lang="fr-FR" b="1" dirty="0"/>
              <a:t>« participation » du mineur à la décision, le consentement revenant aux parents. </a:t>
            </a:r>
          </a:p>
          <a:p>
            <a:pPr marL="285750" indent="-285750" algn="just">
              <a:buFontTx/>
              <a:buChar char="-"/>
            </a:pPr>
            <a:r>
              <a:rPr lang="fr-FR" dirty="0"/>
              <a:t>tout mettre en oeuvre pour obtenir l’accord du mineur.</a:t>
            </a:r>
          </a:p>
          <a:p>
            <a:pPr marL="285750" indent="-285750" algn="just">
              <a:buFontTx/>
              <a:buChar char="-"/>
            </a:pPr>
            <a:r>
              <a:rPr lang="fr-FR" b="1" dirty="0">
                <a:solidFill>
                  <a:srgbClr val="FF0000"/>
                </a:solidFill>
              </a:rPr>
              <a:t>participation de l’enfant à la décision </a:t>
            </a:r>
            <a:r>
              <a:rPr lang="fr-FR" b="1" i="1" dirty="0">
                <a:solidFill>
                  <a:srgbClr val="FF0000"/>
                </a:solidFill>
              </a:rPr>
              <a:t>« de manière adaptée à leur degré de maturité » </a:t>
            </a:r>
            <a:r>
              <a:rPr lang="fr-FR" b="1" dirty="0">
                <a:solidFill>
                  <a:srgbClr val="FF0000"/>
                </a:solidFill>
              </a:rPr>
              <a:t>qu’il faut chercher ce qui peut s’apparenter à un </a:t>
            </a:r>
            <a:r>
              <a:rPr lang="fr-FR" b="1" u="sng" dirty="0">
                <a:solidFill>
                  <a:srgbClr val="FF0000"/>
                </a:solidFill>
              </a:rPr>
              <a:t>vrai consentement moral.</a:t>
            </a:r>
            <a:endParaRPr lang="fr-FR" u="sng" dirty="0"/>
          </a:p>
        </p:txBody>
      </p:sp>
      <p:sp>
        <p:nvSpPr>
          <p:cNvPr id="8" name="Rectangle 7"/>
          <p:cNvSpPr/>
          <p:nvPr/>
        </p:nvSpPr>
        <p:spPr>
          <a:xfrm>
            <a:off x="7171762" y="2460811"/>
            <a:ext cx="3137647" cy="80682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a:t>Pour les soins</a:t>
            </a:r>
          </a:p>
        </p:txBody>
      </p:sp>
      <p:sp>
        <p:nvSpPr>
          <p:cNvPr id="9" name="Rectangle à coins arrondis 8"/>
          <p:cNvSpPr/>
          <p:nvPr/>
        </p:nvSpPr>
        <p:spPr>
          <a:xfrm>
            <a:off x="5378824" y="265999"/>
            <a:ext cx="6562162" cy="17067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fr-FR" sz="2000" b="1" u="sng" dirty="0">
                <a:solidFill>
                  <a:schemeClr val="bg1"/>
                </a:solidFill>
              </a:rPr>
              <a:t>Libre</a:t>
            </a:r>
            <a:r>
              <a:rPr lang="fr-FR" sz="2000" b="1" dirty="0">
                <a:solidFill>
                  <a:schemeClr val="bg1"/>
                </a:solidFill>
              </a:rPr>
              <a:t> : </a:t>
            </a:r>
          </a:p>
          <a:p>
            <a:pPr marL="742950" lvl="1" indent="-285750">
              <a:buFont typeface="Arial" panose="020B0604020202020204" pitchFamily="34" charset="0"/>
              <a:buChar char="•"/>
            </a:pPr>
            <a:r>
              <a:rPr lang="fr-FR" sz="2000" dirty="0">
                <a:solidFill>
                  <a:schemeClr val="bg1"/>
                </a:solidFill>
              </a:rPr>
              <a:t>sans contrainte et selon sa propre volonté. </a:t>
            </a:r>
          </a:p>
          <a:p>
            <a:pPr marL="742950" lvl="1" indent="-285750">
              <a:buFont typeface="Arial" panose="020B0604020202020204" pitchFamily="34" charset="0"/>
              <a:buChar char="•"/>
            </a:pPr>
            <a:r>
              <a:rPr lang="fr-FR" sz="2000" dirty="0">
                <a:solidFill>
                  <a:schemeClr val="bg1"/>
                </a:solidFill>
              </a:rPr>
              <a:t>émanant d’un sujet capable, au sens juridique du terme</a:t>
            </a:r>
          </a:p>
          <a:p>
            <a:pPr marL="285750" indent="-285750">
              <a:buFont typeface="Arial" panose="020B0604020202020204" pitchFamily="34" charset="0"/>
              <a:buChar char="•"/>
            </a:pPr>
            <a:r>
              <a:rPr lang="fr-FR" sz="2000" b="1" u="sng" dirty="0">
                <a:solidFill>
                  <a:schemeClr val="bg1"/>
                </a:solidFill>
              </a:rPr>
              <a:t>Eclairé</a:t>
            </a:r>
            <a:r>
              <a:rPr lang="fr-FR" sz="2000" dirty="0">
                <a:solidFill>
                  <a:schemeClr val="bg1"/>
                </a:solidFill>
              </a:rPr>
              <a:t> : précédé d’une information préalable adaptée.</a:t>
            </a:r>
          </a:p>
        </p:txBody>
      </p:sp>
    </p:spTree>
    <p:extLst>
      <p:ext uri="{BB962C8B-B14F-4D97-AF65-F5344CB8AC3E}">
        <p14:creationId xmlns:p14="http://schemas.microsoft.com/office/powerpoint/2010/main" val="84781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1965" y="430305"/>
            <a:ext cx="9767047" cy="937653"/>
          </a:xfrm>
        </p:spPr>
        <p:style>
          <a:lnRef idx="1">
            <a:schemeClr val="accent1"/>
          </a:lnRef>
          <a:fillRef idx="2">
            <a:schemeClr val="accent1"/>
          </a:fillRef>
          <a:effectRef idx="1">
            <a:schemeClr val="accent1"/>
          </a:effectRef>
          <a:fontRef idx="minor">
            <a:schemeClr val="dk1"/>
          </a:fontRef>
        </p:style>
        <p:txBody>
          <a:bodyPr/>
          <a:lstStyle/>
          <a:p>
            <a:pPr algn="ctr"/>
            <a:r>
              <a:rPr lang="fr-FR" dirty="0"/>
              <a:t>La majorité légale et la majorité médicale</a:t>
            </a:r>
          </a:p>
        </p:txBody>
      </p:sp>
      <p:sp>
        <p:nvSpPr>
          <p:cNvPr id="3" name="Espace réservé du contenu 2"/>
          <p:cNvSpPr>
            <a:spLocks noGrp="1"/>
          </p:cNvSpPr>
          <p:nvPr>
            <p:ph idx="1"/>
          </p:nvPr>
        </p:nvSpPr>
        <p:spPr>
          <a:xfrm>
            <a:off x="838200" y="1825625"/>
            <a:ext cx="10833847" cy="4395881"/>
          </a:xfrm>
        </p:spPr>
        <p:txBody>
          <a:bodyPr numCol="1">
            <a:normAutofit/>
          </a:bodyPr>
          <a:lstStyle/>
          <a:p>
            <a:r>
              <a:rPr lang="fr-FR" dirty="0"/>
              <a:t>« la règle est que le discernement n’a pas d’âge » Carbonnier.</a:t>
            </a:r>
          </a:p>
          <a:p>
            <a:pPr lvl="1"/>
            <a:r>
              <a:rPr lang="fr-FR" b="1" dirty="0"/>
              <a:t>Tout mineur capable de discernement peut être entendu dans toute décision le concernant</a:t>
            </a:r>
          </a:p>
          <a:p>
            <a:pPr lvl="1"/>
            <a:r>
              <a:rPr lang="fr-FR" dirty="0"/>
              <a:t>On s’appuie</a:t>
            </a:r>
          </a:p>
          <a:p>
            <a:pPr lvl="2"/>
            <a:r>
              <a:rPr lang="fr-FR" dirty="0"/>
              <a:t>l’âge du mineur, </a:t>
            </a:r>
          </a:p>
          <a:p>
            <a:pPr lvl="2"/>
            <a:r>
              <a:rPr lang="fr-FR" dirty="0"/>
              <a:t>sa maturité </a:t>
            </a:r>
          </a:p>
          <a:p>
            <a:pPr lvl="2"/>
            <a:r>
              <a:rPr lang="fr-FR" dirty="0"/>
              <a:t>son degré de compréhension. </a:t>
            </a:r>
          </a:p>
          <a:p>
            <a:endParaRPr lang="fr-FR" sz="1050" dirty="0"/>
          </a:p>
          <a:p>
            <a:r>
              <a:rPr lang="fr-FR" dirty="0"/>
              <a:t>La « majorité médicale » est atteinte plus tôt qu’en droit commun. </a:t>
            </a:r>
          </a:p>
          <a:p>
            <a:pPr lvl="1"/>
            <a:r>
              <a:rPr lang="fr-FR" dirty="0"/>
              <a:t>Ainsi, en France, l’usage éthique s’est établi en pédiatrie de tenir compte de l’avis de l’enfant à partir de 8-12 ans</a:t>
            </a:r>
          </a:p>
        </p:txBody>
      </p:sp>
    </p:spTree>
    <p:extLst>
      <p:ext uri="{BB962C8B-B14F-4D97-AF65-F5344CB8AC3E}">
        <p14:creationId xmlns:p14="http://schemas.microsoft.com/office/powerpoint/2010/main" val="4083039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6770" y="822188"/>
            <a:ext cx="10515600" cy="1325563"/>
          </a:xfrm>
        </p:spPr>
        <p:txBody>
          <a:bodyPr/>
          <a:lstStyle/>
          <a:p>
            <a:endParaRPr lang="fr-FR" dirty="0"/>
          </a:p>
        </p:txBody>
      </p:sp>
      <p:sp>
        <p:nvSpPr>
          <p:cNvPr id="3" name="Espace réservé du contenu 2"/>
          <p:cNvSpPr>
            <a:spLocks noGrp="1"/>
          </p:cNvSpPr>
          <p:nvPr>
            <p:ph idx="1"/>
          </p:nvPr>
        </p:nvSpPr>
        <p:spPr/>
        <p:txBody>
          <a:bodyPr/>
          <a:lstStyle/>
          <a:p>
            <a:endParaRPr lang="fr-FR" dirty="0"/>
          </a:p>
        </p:txBody>
      </p:sp>
      <p:sp>
        <p:nvSpPr>
          <p:cNvPr id="4" name="Flèche droite 3"/>
          <p:cNvSpPr/>
          <p:nvPr/>
        </p:nvSpPr>
        <p:spPr>
          <a:xfrm>
            <a:off x="114075" y="457063"/>
            <a:ext cx="11958918" cy="1601787"/>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dirty="0"/>
          </a:p>
        </p:txBody>
      </p:sp>
      <p:sp>
        <p:nvSpPr>
          <p:cNvPr id="5" name="Rectangle 4"/>
          <p:cNvSpPr/>
          <p:nvPr/>
        </p:nvSpPr>
        <p:spPr>
          <a:xfrm>
            <a:off x="96147" y="1739480"/>
            <a:ext cx="4045550" cy="292356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fr-FR" u="sng" dirty="0"/>
              <a:t>Jeune enfant </a:t>
            </a:r>
          </a:p>
          <a:p>
            <a:pPr marL="285750" indent="-285750">
              <a:buFont typeface="Arial" panose="020B0604020202020204" pitchFamily="34" charset="0"/>
              <a:buChar char="•"/>
            </a:pPr>
            <a:r>
              <a:rPr lang="fr-FR" b="1" dirty="0"/>
              <a:t>Sous l'égide des figures d’autorité : </a:t>
            </a:r>
            <a:r>
              <a:rPr lang="fr-FR" dirty="0"/>
              <a:t>comme les parents, les enseignants et les médecins, comme légitimes et détenant le pouvoir.</a:t>
            </a:r>
          </a:p>
          <a:p>
            <a:pPr marL="285750" indent="-285750">
              <a:buFont typeface="Arial" panose="020B0604020202020204" pitchFamily="34" charset="0"/>
              <a:buChar char="•"/>
            </a:pPr>
            <a:r>
              <a:rPr lang="fr-FR" dirty="0"/>
              <a:t>7 ans, un enfant à l’intelligence normale peut répondre de façon précise aux questions qui lui sont posées et peut exprimer clairement ce qu’il ressent</a:t>
            </a:r>
          </a:p>
        </p:txBody>
      </p:sp>
      <p:sp>
        <p:nvSpPr>
          <p:cNvPr id="6" name="Rectangle à coins arrondis 5"/>
          <p:cNvSpPr/>
          <p:nvPr/>
        </p:nvSpPr>
        <p:spPr>
          <a:xfrm>
            <a:off x="2976505" y="899226"/>
            <a:ext cx="1985683" cy="70531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dirty="0"/>
              <a:t>11 à 12  ans</a:t>
            </a:r>
          </a:p>
        </p:txBody>
      </p:sp>
      <p:sp>
        <p:nvSpPr>
          <p:cNvPr id="7" name="Rectangle 6"/>
          <p:cNvSpPr/>
          <p:nvPr/>
        </p:nvSpPr>
        <p:spPr>
          <a:xfrm>
            <a:off x="4872320" y="1773808"/>
            <a:ext cx="5790976" cy="201164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fr-FR" sz="1600" u="sng" dirty="0"/>
              <a:t>Adolescents</a:t>
            </a:r>
          </a:p>
          <a:p>
            <a:pPr marL="285750" indent="-285750" algn="just">
              <a:buFont typeface="Arial" panose="020B0604020202020204" pitchFamily="34" charset="0"/>
              <a:buChar char="•"/>
            </a:pPr>
            <a:r>
              <a:rPr lang="fr-FR" sz="1600" b="1" dirty="0"/>
              <a:t>Captent des informations et les avis en provenance de sources diverses et d’assumer leurs propres opinions. </a:t>
            </a:r>
          </a:p>
          <a:p>
            <a:pPr marL="285750" indent="-285750" algn="just">
              <a:buFont typeface="Arial" panose="020B0604020202020204" pitchFamily="34" charset="0"/>
              <a:buChar char="•"/>
            </a:pPr>
            <a:r>
              <a:rPr lang="fr-FR" sz="1600" dirty="0"/>
              <a:t>plus aptes à poser des questions et à </a:t>
            </a:r>
            <a:r>
              <a:rPr lang="fr-FR" sz="1600" b="1" dirty="0"/>
              <a:t>résister aux pressions extérieures </a:t>
            </a:r>
            <a:r>
              <a:rPr lang="fr-FR" sz="1600" dirty="0"/>
              <a:t>face à des demandes qui leur paraissent non raisonnables. </a:t>
            </a:r>
          </a:p>
          <a:p>
            <a:pPr marL="285750" indent="-285750" algn="just">
              <a:buFont typeface="Arial" panose="020B0604020202020204" pitchFamily="34" charset="0"/>
              <a:buChar char="•"/>
            </a:pPr>
            <a:r>
              <a:rPr lang="fr-FR" sz="1600" dirty="0"/>
              <a:t>Facteurs favorisant la capacité à participer et à faire des choix rationnels </a:t>
            </a:r>
          </a:p>
        </p:txBody>
      </p:sp>
      <p:sp>
        <p:nvSpPr>
          <p:cNvPr id="8" name="Rectangle à coins arrondis 7"/>
          <p:cNvSpPr/>
          <p:nvPr/>
        </p:nvSpPr>
        <p:spPr>
          <a:xfrm>
            <a:off x="9504606" y="899226"/>
            <a:ext cx="1837764" cy="70531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dirty="0">
                <a:solidFill>
                  <a:schemeClr val="dk1"/>
                </a:solidFill>
              </a:rPr>
              <a:t>15 ans</a:t>
            </a:r>
          </a:p>
        </p:txBody>
      </p:sp>
      <p:sp>
        <p:nvSpPr>
          <p:cNvPr id="9" name="AutoShape 4" descr="Gráfico vectorial Castigue al niño Imagen vectorial Castigue al niño ...">
            <a:extLst>
              <a:ext uri="{FF2B5EF4-FFF2-40B4-BE49-F238E27FC236}">
                <a16:creationId xmlns:a16="http://schemas.microsoft.com/office/drawing/2014/main" id="{BFE7826C-7582-FD2F-272B-CBEC4B563921}"/>
              </a:ext>
            </a:extLst>
          </p:cNvPr>
          <p:cNvSpPr>
            <a:spLocks noChangeAspect="1" noChangeArrowheads="1"/>
          </p:cNvSpPr>
          <p:nvPr/>
        </p:nvSpPr>
        <p:spPr bwMode="auto">
          <a:xfrm>
            <a:off x="5932170" y="37336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6" descr="Gráfico vectorial Castigue al niño Imagen vectorial Castigue al niño ...">
            <a:extLst>
              <a:ext uri="{FF2B5EF4-FFF2-40B4-BE49-F238E27FC236}">
                <a16:creationId xmlns:a16="http://schemas.microsoft.com/office/drawing/2014/main" id="{12DBB3BE-1E23-7A8D-5272-D88C996A0D53}"/>
              </a:ext>
            </a:extLst>
          </p:cNvPr>
          <p:cNvSpPr>
            <a:spLocks noChangeAspect="1" noChangeArrowheads="1"/>
          </p:cNvSpPr>
          <p:nvPr/>
        </p:nvSpPr>
        <p:spPr bwMode="auto">
          <a:xfrm>
            <a:off x="6084570" y="38860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8" descr="Gráfico vectorial Castigue al niño Imagen vectorial Castigue al niño ...">
            <a:extLst>
              <a:ext uri="{FF2B5EF4-FFF2-40B4-BE49-F238E27FC236}">
                <a16:creationId xmlns:a16="http://schemas.microsoft.com/office/drawing/2014/main" id="{C9BF622D-6038-97A7-FF2C-D478C024BB38}"/>
              </a:ext>
            </a:extLst>
          </p:cNvPr>
          <p:cNvSpPr>
            <a:spLocks noChangeAspect="1" noChangeArrowheads="1"/>
          </p:cNvSpPr>
          <p:nvPr/>
        </p:nvSpPr>
        <p:spPr bwMode="auto">
          <a:xfrm>
            <a:off x="6236970" y="40384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 name="Image 12">
            <a:extLst>
              <a:ext uri="{FF2B5EF4-FFF2-40B4-BE49-F238E27FC236}">
                <a16:creationId xmlns:a16="http://schemas.microsoft.com/office/drawing/2014/main" id="{29C85D5F-6249-058F-68B8-D2960872B335}"/>
              </a:ext>
            </a:extLst>
          </p:cNvPr>
          <p:cNvPicPr>
            <a:picLocks noChangeAspect="1"/>
          </p:cNvPicPr>
          <p:nvPr/>
        </p:nvPicPr>
        <p:blipFill>
          <a:blip r:embed="rId3"/>
          <a:stretch>
            <a:fillRect/>
          </a:stretch>
        </p:blipFill>
        <p:spPr>
          <a:xfrm>
            <a:off x="9158742" y="3611567"/>
            <a:ext cx="2098570" cy="1542449"/>
          </a:xfrm>
          <a:prstGeom prst="rect">
            <a:avLst/>
          </a:prstGeom>
        </p:spPr>
        <p:style>
          <a:lnRef idx="0">
            <a:schemeClr val="accent3"/>
          </a:lnRef>
          <a:fillRef idx="3">
            <a:schemeClr val="accent3"/>
          </a:fillRef>
          <a:effectRef idx="3">
            <a:schemeClr val="accent3"/>
          </a:effectRef>
          <a:fontRef idx="minor">
            <a:schemeClr val="lt1"/>
          </a:fontRef>
        </p:style>
      </p:pic>
      <p:sp>
        <p:nvSpPr>
          <p:cNvPr id="14" name="Rectangle 13">
            <a:extLst>
              <a:ext uri="{FF2B5EF4-FFF2-40B4-BE49-F238E27FC236}">
                <a16:creationId xmlns:a16="http://schemas.microsoft.com/office/drawing/2014/main" id="{B5CC7BEE-FAD1-5579-EC78-D987F7E1959E}"/>
              </a:ext>
            </a:extLst>
          </p:cNvPr>
          <p:cNvSpPr/>
          <p:nvPr/>
        </p:nvSpPr>
        <p:spPr>
          <a:xfrm>
            <a:off x="413521" y="5579477"/>
            <a:ext cx="3264282" cy="11205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spcBef>
                <a:spcPts val="0"/>
              </a:spcBef>
            </a:pPr>
            <a:r>
              <a:rPr lang="fr-FR" b="1" dirty="0"/>
              <a:t>Dépendance </a:t>
            </a:r>
            <a:r>
              <a:rPr lang="fr-FR" dirty="0"/>
              <a:t>physique, émotionnelle et financière vis-à-vis de son entourage</a:t>
            </a:r>
          </a:p>
        </p:txBody>
      </p:sp>
      <p:pic>
        <p:nvPicPr>
          <p:cNvPr id="15" name="Image 14">
            <a:extLst>
              <a:ext uri="{FF2B5EF4-FFF2-40B4-BE49-F238E27FC236}">
                <a16:creationId xmlns:a16="http://schemas.microsoft.com/office/drawing/2014/main" id="{6426049C-C726-E8EC-B8EA-8ACB634B1B48}"/>
              </a:ext>
            </a:extLst>
          </p:cNvPr>
          <p:cNvPicPr>
            <a:picLocks noChangeAspect="1"/>
          </p:cNvPicPr>
          <p:nvPr/>
        </p:nvPicPr>
        <p:blipFill>
          <a:blip r:embed="rId4"/>
          <a:stretch>
            <a:fillRect/>
          </a:stretch>
        </p:blipFill>
        <p:spPr>
          <a:xfrm>
            <a:off x="4192992" y="5355358"/>
            <a:ext cx="4235823" cy="1568823"/>
          </a:xfrm>
          <a:prstGeom prst="rect">
            <a:avLst/>
          </a:prstGeom>
        </p:spPr>
      </p:pic>
      <p:sp>
        <p:nvSpPr>
          <p:cNvPr id="16" name="Rectangle 15">
            <a:extLst>
              <a:ext uri="{FF2B5EF4-FFF2-40B4-BE49-F238E27FC236}">
                <a16:creationId xmlns:a16="http://schemas.microsoft.com/office/drawing/2014/main" id="{8E5BC638-A7A0-1826-0445-F373CDFF5632}"/>
              </a:ext>
            </a:extLst>
          </p:cNvPr>
          <p:cNvSpPr/>
          <p:nvPr/>
        </p:nvSpPr>
        <p:spPr>
          <a:xfrm>
            <a:off x="8944004" y="5525406"/>
            <a:ext cx="2528047" cy="117465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spcBef>
                <a:spcPts val="0"/>
              </a:spcBef>
            </a:pPr>
            <a:r>
              <a:rPr lang="fr-FR" dirty="0"/>
              <a:t>Capacité à faire des choix rationnels </a:t>
            </a:r>
            <a:r>
              <a:rPr lang="fr-FR" b="1" dirty="0"/>
              <a:t>« libre » pour un consentement volontaire</a:t>
            </a:r>
          </a:p>
        </p:txBody>
      </p:sp>
      <p:pic>
        <p:nvPicPr>
          <p:cNvPr id="4098" name="Picture 2" descr="Image result for old man leading a child silhouette | Artwork ideas ...">
            <a:extLst>
              <a:ext uri="{FF2B5EF4-FFF2-40B4-BE49-F238E27FC236}">
                <a16:creationId xmlns:a16="http://schemas.microsoft.com/office/drawing/2014/main" id="{1B33248B-CDFE-920A-2995-D38E086002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190" y="4604003"/>
            <a:ext cx="837927" cy="1249946"/>
          </a:xfrm>
          <a:prstGeom prst="rect">
            <a:avLst/>
          </a:prstGeom>
        </p:spPr>
        <p:style>
          <a:lnRef idx="0">
            <a:schemeClr val="accent3"/>
          </a:lnRef>
          <a:fillRef idx="3">
            <a:schemeClr val="accent3"/>
          </a:fillRef>
          <a:effectRef idx="3">
            <a:schemeClr val="accent3"/>
          </a:effectRef>
          <a:fontRef idx="minor">
            <a:schemeClr val="lt1"/>
          </a:fontRef>
        </p:style>
      </p:pic>
    </p:spTree>
    <p:extLst>
      <p:ext uri="{BB962C8B-B14F-4D97-AF65-F5344CB8AC3E}">
        <p14:creationId xmlns:p14="http://schemas.microsoft.com/office/powerpoint/2010/main" val="93232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14634" y="1739154"/>
            <a:ext cx="7252855" cy="3973275"/>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r>
              <a:rPr lang="fr-FR" b="1" u="sng" dirty="0"/>
              <a:t>Urgence</a:t>
            </a:r>
          </a:p>
          <a:p>
            <a:pPr marL="0" indent="0">
              <a:buNone/>
            </a:pPr>
            <a:endParaRPr lang="fr-FR" sz="1300" u="sng" dirty="0"/>
          </a:p>
          <a:p>
            <a:r>
              <a:rPr lang="fr-FR" b="1" u="sng" dirty="0"/>
              <a:t>Risque de conséquences graves : </a:t>
            </a:r>
            <a:r>
              <a:rPr lang="fr-FR" dirty="0"/>
              <a:t>en cas de refus de l’acte médical de la part des titulaires de l’autorité parentale risquant d’entraîner des conséquences graves pour la santé du mineur, le médecin se doit de délivrer des soins indispensables</a:t>
            </a:r>
          </a:p>
          <a:p>
            <a:endParaRPr lang="fr-FR" sz="1300" b="1" u="sng" dirty="0"/>
          </a:p>
          <a:p>
            <a:r>
              <a:rPr lang="fr-FR" b="1" u="sng" dirty="0"/>
              <a:t>Une sphère d’autonomie pour le mineur non émancipé</a:t>
            </a:r>
          </a:p>
          <a:p>
            <a:pPr lvl="1"/>
            <a:r>
              <a:rPr lang="fr-FR" dirty="0"/>
              <a:t>Transplantation d’organe </a:t>
            </a:r>
          </a:p>
          <a:p>
            <a:pPr lvl="1"/>
            <a:r>
              <a:rPr lang="fr-FR" dirty="0"/>
              <a:t>L’interruption volontaire de grossesse (personne majeur de son choix accompagnant). </a:t>
            </a:r>
          </a:p>
          <a:p>
            <a:pPr lvl="1"/>
            <a:r>
              <a:rPr lang="fr-FR" dirty="0"/>
              <a:t>Contraception</a:t>
            </a:r>
          </a:p>
          <a:p>
            <a:pPr lvl="1"/>
            <a:r>
              <a:rPr lang="fr-FR" dirty="0"/>
              <a:t>Situations qui risquent de rompre le lien familial si elles étaient connues</a:t>
            </a:r>
          </a:p>
          <a:p>
            <a:pPr lvl="2"/>
            <a:r>
              <a:rPr lang="fr-FR" dirty="0"/>
              <a:t>dépistage et le traitement de certaines maladies sexuellement transmissibles, </a:t>
            </a:r>
          </a:p>
          <a:p>
            <a:pPr lvl="2"/>
            <a:r>
              <a:rPr lang="fr-FR" dirty="0"/>
              <a:t>séropositivité, </a:t>
            </a:r>
          </a:p>
          <a:p>
            <a:pPr lvl="2"/>
            <a:r>
              <a:rPr lang="fr-FR" dirty="0"/>
              <a:t>Toxicomanie…</a:t>
            </a:r>
          </a:p>
          <a:p>
            <a:endParaRPr lang="fr-FR" dirty="0"/>
          </a:p>
          <a:p>
            <a:endParaRPr lang="fr-FR" dirty="0"/>
          </a:p>
        </p:txBody>
      </p:sp>
      <p:sp>
        <p:nvSpPr>
          <p:cNvPr id="4" name="Titre 1"/>
          <p:cNvSpPr txBox="1">
            <a:spLocks/>
          </p:cNvSpPr>
          <p:nvPr/>
        </p:nvSpPr>
        <p:spPr>
          <a:xfrm>
            <a:off x="1720068" y="267601"/>
            <a:ext cx="7140388" cy="1301223"/>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lvl1pPr algn="ctr">
              <a:lnSpc>
                <a:spcPct val="90000"/>
              </a:lnSpc>
              <a:spcBef>
                <a:spcPct val="0"/>
              </a:spcBef>
              <a:buNone/>
              <a:defRPr sz="3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Consentement du patient mineur</a:t>
            </a:r>
            <a:br>
              <a:rPr lang="fr-FR" dirty="0"/>
            </a:br>
            <a:r>
              <a:rPr lang="fr-FR" i="1" dirty="0"/>
              <a:t>Les exceptions</a:t>
            </a:r>
          </a:p>
        </p:txBody>
      </p:sp>
      <p:pic>
        <p:nvPicPr>
          <p:cNvPr id="5" name="Image 4"/>
          <p:cNvPicPr>
            <a:picLocks noChangeAspect="1"/>
          </p:cNvPicPr>
          <p:nvPr/>
        </p:nvPicPr>
        <p:blipFill>
          <a:blip r:embed="rId3"/>
          <a:stretch>
            <a:fillRect/>
          </a:stretch>
        </p:blipFill>
        <p:spPr>
          <a:xfrm>
            <a:off x="553977" y="2153223"/>
            <a:ext cx="3551381" cy="1997652"/>
          </a:xfrm>
          <a:prstGeom prst="rect">
            <a:avLst/>
          </a:prstGeom>
        </p:spPr>
      </p:pic>
      <p:pic>
        <p:nvPicPr>
          <p:cNvPr id="6" name="Image 5"/>
          <p:cNvPicPr>
            <a:picLocks noChangeAspect="1"/>
          </p:cNvPicPr>
          <p:nvPr/>
        </p:nvPicPr>
        <p:blipFill>
          <a:blip r:embed="rId4"/>
          <a:stretch>
            <a:fillRect/>
          </a:stretch>
        </p:blipFill>
        <p:spPr>
          <a:xfrm>
            <a:off x="9511553" y="5230233"/>
            <a:ext cx="2277850" cy="1496235"/>
          </a:xfrm>
          <a:prstGeom prst="rect">
            <a:avLst/>
          </a:prstGeom>
        </p:spPr>
        <p:style>
          <a:lnRef idx="0">
            <a:schemeClr val="accent3"/>
          </a:lnRef>
          <a:fillRef idx="3">
            <a:schemeClr val="accent3"/>
          </a:fillRef>
          <a:effectRef idx="3">
            <a:schemeClr val="accent3"/>
          </a:effectRef>
          <a:fontRef idx="minor">
            <a:schemeClr val="lt1"/>
          </a:fontRef>
        </p:style>
      </p:pic>
    </p:spTree>
    <p:extLst>
      <p:ext uri="{BB962C8B-B14F-4D97-AF65-F5344CB8AC3E}">
        <p14:creationId xmlns:p14="http://schemas.microsoft.com/office/powerpoint/2010/main" val="401838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0423" y="-215167"/>
            <a:ext cx="10515600" cy="1325563"/>
          </a:xfrm>
        </p:spPr>
        <p:txBody>
          <a:bodyPr/>
          <a:lstStyle/>
          <a:p>
            <a:endParaRPr lang="fr-FR" dirty="0"/>
          </a:p>
        </p:txBody>
      </p:sp>
      <p:pic>
        <p:nvPicPr>
          <p:cNvPr id="3" name="Image 2"/>
          <p:cNvPicPr>
            <a:picLocks noChangeAspect="1"/>
          </p:cNvPicPr>
          <p:nvPr/>
        </p:nvPicPr>
        <p:blipFill>
          <a:blip r:embed="rId2"/>
          <a:stretch>
            <a:fillRect/>
          </a:stretch>
        </p:blipFill>
        <p:spPr>
          <a:xfrm>
            <a:off x="769149" y="201552"/>
            <a:ext cx="2383665" cy="2181479"/>
          </a:xfrm>
          <a:prstGeom prst="rect">
            <a:avLst/>
          </a:prstGeom>
        </p:spPr>
      </p:pic>
      <p:sp>
        <p:nvSpPr>
          <p:cNvPr id="4" name="Espace réservé du contenu 3"/>
          <p:cNvSpPr>
            <a:spLocks noGrp="1"/>
          </p:cNvSpPr>
          <p:nvPr>
            <p:ph idx="1"/>
          </p:nvPr>
        </p:nvSpPr>
        <p:spPr>
          <a:xfrm>
            <a:off x="1040423" y="1245333"/>
            <a:ext cx="10515600" cy="4351338"/>
          </a:xfrm>
        </p:spPr>
        <p:txBody>
          <a:bodyPr/>
          <a:lstStyle/>
          <a:p>
            <a:endParaRPr lang="fr-FR" dirty="0"/>
          </a:p>
        </p:txBody>
      </p:sp>
      <p:pic>
        <p:nvPicPr>
          <p:cNvPr id="7" name="Image 6"/>
          <p:cNvPicPr>
            <a:picLocks noChangeAspect="1"/>
          </p:cNvPicPr>
          <p:nvPr/>
        </p:nvPicPr>
        <p:blipFill>
          <a:blip r:embed="rId3"/>
          <a:stretch>
            <a:fillRect/>
          </a:stretch>
        </p:blipFill>
        <p:spPr>
          <a:xfrm rot="20544235">
            <a:off x="5989940" y="840845"/>
            <a:ext cx="5687568" cy="3689129"/>
          </a:xfrm>
          <a:prstGeom prst="rect">
            <a:avLst/>
          </a:prstGeom>
        </p:spPr>
      </p:pic>
      <p:sp>
        <p:nvSpPr>
          <p:cNvPr id="5" name="Rectangle à coins arrondis 4"/>
          <p:cNvSpPr/>
          <p:nvPr/>
        </p:nvSpPr>
        <p:spPr>
          <a:xfrm>
            <a:off x="3578079" y="1132061"/>
            <a:ext cx="3974593" cy="11935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600" dirty="0"/>
              <a:t>Information</a:t>
            </a:r>
          </a:p>
        </p:txBody>
      </p:sp>
      <p:sp>
        <p:nvSpPr>
          <p:cNvPr id="8" name="Rectangle à coins arrondis 7"/>
          <p:cNvSpPr/>
          <p:nvPr/>
        </p:nvSpPr>
        <p:spPr>
          <a:xfrm>
            <a:off x="3209149" y="3190224"/>
            <a:ext cx="3974593" cy="119354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3600" dirty="0"/>
              <a:t>Consentement</a:t>
            </a:r>
          </a:p>
        </p:txBody>
      </p:sp>
      <p:pic>
        <p:nvPicPr>
          <p:cNvPr id="6" name="Image 5"/>
          <p:cNvPicPr>
            <a:picLocks noChangeAspect="1"/>
          </p:cNvPicPr>
          <p:nvPr/>
        </p:nvPicPr>
        <p:blipFill>
          <a:blip r:embed="rId4"/>
          <a:stretch>
            <a:fillRect/>
          </a:stretch>
        </p:blipFill>
        <p:spPr>
          <a:xfrm rot="20950641">
            <a:off x="1550580" y="3662840"/>
            <a:ext cx="1762125" cy="2807378"/>
          </a:xfrm>
          <a:prstGeom prst="rect">
            <a:avLst/>
          </a:prstGeom>
        </p:spPr>
      </p:pic>
      <p:sp>
        <p:nvSpPr>
          <p:cNvPr id="9" name="Rectangle à coins arrondis 8"/>
          <p:cNvSpPr/>
          <p:nvPr/>
        </p:nvSpPr>
        <p:spPr>
          <a:xfrm>
            <a:off x="3421570" y="5333196"/>
            <a:ext cx="3974593" cy="119354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3600" dirty="0"/>
              <a:t>Soin</a:t>
            </a:r>
          </a:p>
        </p:txBody>
      </p:sp>
    </p:spTree>
    <p:extLst>
      <p:ext uri="{BB962C8B-B14F-4D97-AF65-F5344CB8AC3E}">
        <p14:creationId xmlns:p14="http://schemas.microsoft.com/office/powerpoint/2010/main" val="421611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CEFEBC-6F90-5790-EAFD-4D990B73BDC6}"/>
              </a:ext>
            </a:extLst>
          </p:cNvPr>
          <p:cNvSpPr>
            <a:spLocks noGrp="1"/>
          </p:cNvSpPr>
          <p:nvPr>
            <p:ph type="title"/>
          </p:nvPr>
        </p:nvSpPr>
        <p:spPr>
          <a:xfrm>
            <a:off x="1884521" y="582930"/>
            <a:ext cx="4110038" cy="832327"/>
          </a:xfrm>
        </p:spPr>
        <p:style>
          <a:lnRef idx="1">
            <a:schemeClr val="accent2"/>
          </a:lnRef>
          <a:fillRef idx="2">
            <a:schemeClr val="accent2"/>
          </a:fillRef>
          <a:effectRef idx="1">
            <a:schemeClr val="accent2"/>
          </a:effectRef>
          <a:fontRef idx="minor">
            <a:schemeClr val="dk1"/>
          </a:fontRef>
        </p:style>
        <p:txBody>
          <a:bodyPr/>
          <a:lstStyle/>
          <a:p>
            <a:pPr algn="ctr"/>
            <a:r>
              <a:rPr lang="fr-FR" dirty="0"/>
              <a:t>Julia, </a:t>
            </a:r>
            <a:r>
              <a:rPr lang="fr-FR" sz="3600" dirty="0"/>
              <a:t>2 ans et demi</a:t>
            </a:r>
            <a:endParaRPr lang="fr-FR" dirty="0"/>
          </a:p>
        </p:txBody>
      </p:sp>
      <p:sp>
        <p:nvSpPr>
          <p:cNvPr id="3" name="Espace réservé du contenu 2">
            <a:extLst>
              <a:ext uri="{FF2B5EF4-FFF2-40B4-BE49-F238E27FC236}">
                <a16:creationId xmlns:a16="http://schemas.microsoft.com/office/drawing/2014/main" id="{7975324D-3754-CC5A-4D6B-C73A6A649198}"/>
              </a:ext>
            </a:extLst>
          </p:cNvPr>
          <p:cNvSpPr>
            <a:spLocks noGrp="1"/>
          </p:cNvSpPr>
          <p:nvPr>
            <p:ph idx="1"/>
          </p:nvPr>
        </p:nvSpPr>
        <p:spPr>
          <a:xfrm>
            <a:off x="838200" y="1825625"/>
            <a:ext cx="6202680" cy="1900555"/>
          </a:xfrm>
        </p:spPr>
        <p:txBody>
          <a:bodyPr/>
          <a:lstStyle/>
          <a:p>
            <a:r>
              <a:rPr lang="fr-FR" dirty="0"/>
              <a:t>Amyotrophie spinale infantile de type 1</a:t>
            </a:r>
          </a:p>
          <a:p>
            <a:r>
              <a:rPr lang="fr-FR" dirty="0"/>
              <a:t>Thérapie génétique</a:t>
            </a:r>
          </a:p>
          <a:p>
            <a:r>
              <a:rPr lang="fr-FR" dirty="0"/>
              <a:t>H° pour décompensation respiratoire</a:t>
            </a:r>
          </a:p>
        </p:txBody>
      </p:sp>
      <p:pic>
        <p:nvPicPr>
          <p:cNvPr id="6" name="Image 5">
            <a:extLst>
              <a:ext uri="{FF2B5EF4-FFF2-40B4-BE49-F238E27FC236}">
                <a16:creationId xmlns:a16="http://schemas.microsoft.com/office/drawing/2014/main" id="{38E8C5F4-9C98-B9E3-7D9E-1E4B69C0B0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43763" y="252572"/>
            <a:ext cx="4520528" cy="3011170"/>
          </a:xfrm>
          <a:prstGeom prst="rect">
            <a:avLst/>
          </a:prstGeom>
          <a:noFill/>
          <a:ln>
            <a:noFill/>
          </a:ln>
        </p:spPr>
      </p:pic>
      <p:sp>
        <p:nvSpPr>
          <p:cNvPr id="7" name="ZoneTexte 6">
            <a:extLst>
              <a:ext uri="{FF2B5EF4-FFF2-40B4-BE49-F238E27FC236}">
                <a16:creationId xmlns:a16="http://schemas.microsoft.com/office/drawing/2014/main" id="{A7F24C97-0C91-7DF1-C9A8-BAF279B028F3}"/>
              </a:ext>
            </a:extLst>
          </p:cNvPr>
          <p:cNvSpPr txBox="1"/>
          <p:nvPr/>
        </p:nvSpPr>
        <p:spPr>
          <a:xfrm>
            <a:off x="1565910" y="4034790"/>
            <a:ext cx="9166860" cy="2523768"/>
          </a:xfrm>
          <a:prstGeom prst="rect">
            <a:avLst/>
          </a:prstGeom>
          <a:noFill/>
        </p:spPr>
        <p:txBody>
          <a:bodyPr wrap="square" rtlCol="0">
            <a:spAutoFit/>
          </a:bodyPr>
          <a:lstStyle/>
          <a:p>
            <a:r>
              <a:rPr lang="fr-FR" sz="2800" u="sng" dirty="0"/>
              <a:t>Problématique</a:t>
            </a:r>
          </a:p>
          <a:p>
            <a:pPr marL="285750" indent="-285750">
              <a:buFont typeface="Arial" panose="020B0604020202020204" pitchFamily="34" charset="0"/>
              <a:buChar char="•"/>
            </a:pPr>
            <a:r>
              <a:rPr lang="fr-FR" sz="2800" dirty="0"/>
              <a:t>Contexte de dénutrition significative </a:t>
            </a:r>
            <a:r>
              <a:rPr lang="fr-FR" sz="2800" dirty="0">
                <a:sym typeface="Wingdings" panose="05000000000000000000" pitchFamily="2" charset="2"/>
              </a:rPr>
              <a:t> indication nutrition entérale au long court. </a:t>
            </a:r>
          </a:p>
          <a:p>
            <a:pPr marL="742950" lvl="1" indent="-285750">
              <a:buFont typeface="Arial" panose="020B0604020202020204" pitchFamily="34" charset="0"/>
              <a:buChar char="•"/>
            </a:pPr>
            <a:r>
              <a:rPr lang="fr-FR" sz="2800" dirty="0"/>
              <a:t>Accord de la famille pour SNG durant l’hospitalisation. </a:t>
            </a:r>
          </a:p>
          <a:p>
            <a:pPr marL="742950" lvl="1" indent="-285750">
              <a:buFont typeface="Arial" panose="020B0604020202020204" pitchFamily="34" charset="0"/>
              <a:buChar char="•"/>
            </a:pPr>
            <a:r>
              <a:rPr lang="fr-FR" sz="2800" dirty="0"/>
              <a:t>Refus formel pour nutrition entérale au long court…</a:t>
            </a:r>
          </a:p>
          <a:p>
            <a:endParaRPr lang="fr-FR" dirty="0"/>
          </a:p>
        </p:txBody>
      </p:sp>
    </p:spTree>
    <p:extLst>
      <p:ext uri="{BB962C8B-B14F-4D97-AF65-F5344CB8AC3E}">
        <p14:creationId xmlns:p14="http://schemas.microsoft.com/office/powerpoint/2010/main" val="1071174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BB8D9-8131-5913-59F1-1923FC094003}"/>
              </a:ext>
            </a:extLst>
          </p:cNvPr>
          <p:cNvSpPr>
            <a:spLocks noGrp="1"/>
          </p:cNvSpPr>
          <p:nvPr>
            <p:ph type="title"/>
          </p:nvPr>
        </p:nvSpPr>
        <p:spPr>
          <a:xfrm>
            <a:off x="3493770" y="411480"/>
            <a:ext cx="2602230" cy="970598"/>
          </a:xfrm>
        </p:spPr>
        <p:style>
          <a:lnRef idx="1">
            <a:schemeClr val="accent3"/>
          </a:lnRef>
          <a:fillRef idx="2">
            <a:schemeClr val="accent3"/>
          </a:fillRef>
          <a:effectRef idx="1">
            <a:schemeClr val="accent3"/>
          </a:effectRef>
          <a:fontRef idx="minor">
            <a:schemeClr val="dk1"/>
          </a:fontRef>
        </p:style>
        <p:txBody>
          <a:bodyPr/>
          <a:lstStyle/>
          <a:p>
            <a:pPr algn="ctr"/>
            <a:r>
              <a:rPr lang="fr-FR" dirty="0"/>
              <a:t>Cas 1</a:t>
            </a:r>
          </a:p>
        </p:txBody>
      </p:sp>
      <p:sp>
        <p:nvSpPr>
          <p:cNvPr id="3" name="Espace réservé du contenu 2">
            <a:extLst>
              <a:ext uri="{FF2B5EF4-FFF2-40B4-BE49-F238E27FC236}">
                <a16:creationId xmlns:a16="http://schemas.microsoft.com/office/drawing/2014/main" id="{2A07203B-7264-793F-C8CC-E7FECD1FFE7A}"/>
              </a:ext>
            </a:extLst>
          </p:cNvPr>
          <p:cNvSpPr>
            <a:spLocks noGrp="1"/>
          </p:cNvSpPr>
          <p:nvPr>
            <p:ph idx="1"/>
          </p:nvPr>
        </p:nvSpPr>
        <p:spPr>
          <a:xfrm>
            <a:off x="483870" y="2031365"/>
            <a:ext cx="7951470" cy="4106545"/>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marL="0" indent="0">
              <a:buNone/>
            </a:pPr>
            <a:r>
              <a:rPr lang="fr-FR" i="1" dirty="0"/>
              <a:t>À la demande de la mère, vous vaccinez une petite fille de 3 ans pour qu’elle puisse aller à l’école. Le lendemain, le père vous téléphone, furieux. Il est « anti vaccination » et peste contre sa femme dont il est en train de divorcer. </a:t>
            </a:r>
          </a:p>
          <a:p>
            <a:endParaRPr lang="fr-FR" sz="1500" dirty="0"/>
          </a:p>
          <a:p>
            <a:r>
              <a:rPr lang="fr-FR" dirty="0"/>
              <a:t>Avez-vous eu tort de vacciner sans le consentement formellement exprimé des deux parents ? </a:t>
            </a:r>
          </a:p>
          <a:p>
            <a:endParaRPr lang="fr-FR" dirty="0"/>
          </a:p>
          <a:p>
            <a:r>
              <a:rPr lang="fr-FR" dirty="0"/>
              <a:t>D’après l’article 372 du code civil, « à l’égard des </a:t>
            </a:r>
            <a:r>
              <a:rPr lang="fr-FR" u="sng" dirty="0"/>
              <a:t>tiers de bonne foi</a:t>
            </a:r>
            <a:r>
              <a:rPr lang="fr-FR" dirty="0"/>
              <a:t>, chacun des parents est réputé agir avec l’accord de l’autre, quand il fait seul </a:t>
            </a:r>
            <a:r>
              <a:rPr lang="fr-FR" u="sng" dirty="0"/>
              <a:t>un acte usuel </a:t>
            </a:r>
            <a:r>
              <a:rPr lang="fr-FR" dirty="0"/>
              <a:t>de l’autorité parentale relativement à la personne de l’enfant ».</a:t>
            </a:r>
          </a:p>
        </p:txBody>
      </p:sp>
      <p:pic>
        <p:nvPicPr>
          <p:cNvPr id="5122" name="Picture 2" descr="Inside the vaccine-and-autism scare | Salon.com">
            <a:extLst>
              <a:ext uri="{FF2B5EF4-FFF2-40B4-BE49-F238E27FC236}">
                <a16:creationId xmlns:a16="http://schemas.microsoft.com/office/drawing/2014/main" id="{B28DA412-8706-1C1A-FB20-9A58B89381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0459" y="2366010"/>
            <a:ext cx="3146742" cy="260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79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F7A2AD-01B3-B01A-8B5B-5FF1907815BD}"/>
              </a:ext>
            </a:extLst>
          </p:cNvPr>
          <p:cNvSpPr>
            <a:spLocks noGrp="1"/>
          </p:cNvSpPr>
          <p:nvPr>
            <p:ph type="title"/>
          </p:nvPr>
        </p:nvSpPr>
        <p:spPr>
          <a:xfrm>
            <a:off x="3592830" y="452437"/>
            <a:ext cx="4716780" cy="1009651"/>
          </a:xfrm>
        </p:spPr>
        <p:style>
          <a:lnRef idx="1">
            <a:schemeClr val="accent3"/>
          </a:lnRef>
          <a:fillRef idx="2">
            <a:schemeClr val="accent3"/>
          </a:fillRef>
          <a:effectRef idx="1">
            <a:schemeClr val="accent3"/>
          </a:effectRef>
          <a:fontRef idx="minor">
            <a:schemeClr val="dk1"/>
          </a:fontRef>
        </p:style>
        <p:txBody>
          <a:bodyPr/>
          <a:lstStyle/>
          <a:p>
            <a:r>
              <a:rPr lang="fr-FR" dirty="0"/>
              <a:t>Cas 2 Fanny 16 ans</a:t>
            </a:r>
          </a:p>
        </p:txBody>
      </p:sp>
      <p:sp>
        <p:nvSpPr>
          <p:cNvPr id="3" name="Espace réservé du contenu 2">
            <a:extLst>
              <a:ext uri="{FF2B5EF4-FFF2-40B4-BE49-F238E27FC236}">
                <a16:creationId xmlns:a16="http://schemas.microsoft.com/office/drawing/2014/main" id="{F1768803-6076-BE25-A240-403A2FEC59E2}"/>
              </a:ext>
            </a:extLst>
          </p:cNvPr>
          <p:cNvSpPr>
            <a:spLocks noGrp="1"/>
          </p:cNvSpPr>
          <p:nvPr>
            <p:ph idx="1"/>
          </p:nvPr>
        </p:nvSpPr>
        <p:spPr/>
        <p:txBody>
          <a:bodyPr>
            <a:normAutofit lnSpcReduction="10000"/>
          </a:bodyPr>
          <a:lstStyle/>
          <a:p>
            <a:pPr marL="0" indent="0">
              <a:buNone/>
            </a:pPr>
            <a:r>
              <a:rPr lang="fr-FR" i="1" dirty="0"/>
              <a:t>Une adolescente veut se faire prescrire un contraceptif oral. Elle est seule et vous demande de garder le secret vis-à-vis de ses parents. </a:t>
            </a:r>
          </a:p>
          <a:p>
            <a:pPr marL="0" indent="0">
              <a:buNone/>
            </a:pPr>
            <a:endParaRPr lang="fr-FR" i="1" dirty="0"/>
          </a:p>
          <a:p>
            <a:pPr marL="0" indent="0">
              <a:buNone/>
            </a:pPr>
            <a:r>
              <a:rPr lang="fr-FR" i="1" dirty="0"/>
              <a:t>Pouvez-vous répondre favorablement à sa demande ?</a:t>
            </a:r>
          </a:p>
          <a:p>
            <a:endParaRPr lang="fr-FR" dirty="0"/>
          </a:p>
          <a:p>
            <a:r>
              <a:rPr lang="fr-FR" dirty="0"/>
              <a:t>Depuis la loi du 4 juillet 2001 relative à l’IVG et à la contraception,</a:t>
            </a:r>
          </a:p>
          <a:p>
            <a:r>
              <a:rPr lang="fr-FR" dirty="0"/>
              <a:t>« le consentement des titulaires de l’autorité parentale ou, le cas échéant, du représentant légal n’est pas requis pour la prescription, la délivrance ou l’administration de contraceptifs aux personnes mineures » (l’article L. 5134-1 du CSP). </a:t>
            </a:r>
          </a:p>
        </p:txBody>
      </p:sp>
    </p:spTree>
    <p:extLst>
      <p:ext uri="{BB962C8B-B14F-4D97-AF65-F5344CB8AC3E}">
        <p14:creationId xmlns:p14="http://schemas.microsoft.com/office/powerpoint/2010/main" val="84237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2741A-5247-E2CF-6B6F-6D1DE86D2D89}"/>
              </a:ext>
            </a:extLst>
          </p:cNvPr>
          <p:cNvSpPr>
            <a:spLocks noGrp="1"/>
          </p:cNvSpPr>
          <p:nvPr>
            <p:ph type="title"/>
          </p:nvPr>
        </p:nvSpPr>
        <p:spPr/>
        <p:txBody>
          <a:bodyPr/>
          <a:lstStyle/>
          <a:p>
            <a:r>
              <a:rPr lang="fr-FR" dirty="0"/>
              <a:t>Cas n 3</a:t>
            </a:r>
          </a:p>
        </p:txBody>
      </p:sp>
      <p:sp>
        <p:nvSpPr>
          <p:cNvPr id="3" name="Espace réservé du contenu 2">
            <a:extLst>
              <a:ext uri="{FF2B5EF4-FFF2-40B4-BE49-F238E27FC236}">
                <a16:creationId xmlns:a16="http://schemas.microsoft.com/office/drawing/2014/main" id="{0204350E-DFD6-04C0-A2E4-823E397D123E}"/>
              </a:ext>
            </a:extLst>
          </p:cNvPr>
          <p:cNvSpPr>
            <a:spLocks noGrp="1"/>
          </p:cNvSpPr>
          <p:nvPr>
            <p:ph idx="1"/>
          </p:nvPr>
        </p:nvSpPr>
        <p:spPr/>
        <p:txBody>
          <a:bodyPr>
            <a:normAutofit fontScale="92500" lnSpcReduction="20000"/>
          </a:bodyPr>
          <a:lstStyle/>
          <a:p>
            <a:r>
              <a:rPr lang="fr-FR" dirty="0"/>
              <a:t>Un garçon âgé de 16 ans vient vous trouver, seul, car il a eu la veille des palpitations cardiaques et une perte de connaissance « au cours d’une soirée bien arrosée avec ses copains ». </a:t>
            </a:r>
          </a:p>
          <a:p>
            <a:endParaRPr lang="fr-FR" dirty="0"/>
          </a:p>
          <a:p>
            <a:r>
              <a:rPr lang="fr-FR" dirty="0"/>
              <a:t>Pouvez-vous le voir seul ?</a:t>
            </a:r>
          </a:p>
          <a:p>
            <a:endParaRPr lang="fr-FR" i="1" dirty="0"/>
          </a:p>
          <a:p>
            <a:r>
              <a:rPr lang="fr-FR" i="1" dirty="0"/>
              <a:t>Un mineur peut exceptionnellement se faire soigner à l’insu de ses parents, aux conditions suivantes</a:t>
            </a:r>
          </a:p>
          <a:p>
            <a:pPr lvl="1"/>
            <a:r>
              <a:rPr lang="fr-FR" i="1" dirty="0"/>
              <a:t>le traitement ou l’intervention doit s’imposer pour </a:t>
            </a:r>
            <a:r>
              <a:rPr lang="fr-FR" i="1" u="sng" dirty="0"/>
              <a:t>sauvegarder sa santé </a:t>
            </a:r>
            <a:r>
              <a:rPr lang="fr-FR" i="1" dirty="0"/>
              <a:t>;</a:t>
            </a:r>
          </a:p>
          <a:p>
            <a:pPr lvl="1"/>
            <a:r>
              <a:rPr lang="fr-FR" i="1" dirty="0"/>
              <a:t>il doit s’opposer expressément à la consultation du ou des titulaires de l’autorité parentale afin de garder le secret sur son il doit persister dans ce refus après que le </a:t>
            </a:r>
            <a:r>
              <a:rPr lang="fr-FR" i="1" u="sng" dirty="0"/>
              <a:t>médecin s’est efforcé de le convaincre d’obtenir l’accord parental </a:t>
            </a:r>
          </a:p>
          <a:p>
            <a:pPr lvl="1"/>
            <a:r>
              <a:rPr lang="fr-FR" i="1" dirty="0"/>
              <a:t>il doit se faire accompagner d’une </a:t>
            </a:r>
            <a:r>
              <a:rPr lang="fr-FR" i="1" u="sng" dirty="0"/>
              <a:t>personne majeure de son choix</a:t>
            </a:r>
            <a:r>
              <a:rPr lang="fr-FR" i="1" dirty="0"/>
              <a:t>.</a:t>
            </a:r>
          </a:p>
        </p:txBody>
      </p:sp>
    </p:spTree>
    <p:extLst>
      <p:ext uri="{BB962C8B-B14F-4D97-AF65-F5344CB8AC3E}">
        <p14:creationId xmlns:p14="http://schemas.microsoft.com/office/powerpoint/2010/main" val="25747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CEFEBC-6F90-5790-EAFD-4D990B73BDC6}"/>
              </a:ext>
            </a:extLst>
          </p:cNvPr>
          <p:cNvSpPr>
            <a:spLocks noGrp="1"/>
          </p:cNvSpPr>
          <p:nvPr>
            <p:ph type="title"/>
          </p:nvPr>
        </p:nvSpPr>
        <p:spPr>
          <a:xfrm>
            <a:off x="1884521" y="582930"/>
            <a:ext cx="4110038" cy="832327"/>
          </a:xfrm>
        </p:spPr>
        <p:style>
          <a:lnRef idx="1">
            <a:schemeClr val="accent2"/>
          </a:lnRef>
          <a:fillRef idx="2">
            <a:schemeClr val="accent2"/>
          </a:fillRef>
          <a:effectRef idx="1">
            <a:schemeClr val="accent2"/>
          </a:effectRef>
          <a:fontRef idx="minor">
            <a:schemeClr val="dk1"/>
          </a:fontRef>
        </p:style>
        <p:txBody>
          <a:bodyPr/>
          <a:lstStyle/>
          <a:p>
            <a:pPr algn="ctr"/>
            <a:r>
              <a:rPr lang="fr-FR" dirty="0"/>
              <a:t>Julia, </a:t>
            </a:r>
            <a:r>
              <a:rPr lang="fr-FR" sz="3600" dirty="0"/>
              <a:t>2 ans et demi</a:t>
            </a:r>
            <a:endParaRPr lang="fr-FR" dirty="0"/>
          </a:p>
        </p:txBody>
      </p:sp>
      <p:sp>
        <p:nvSpPr>
          <p:cNvPr id="5" name="Espace réservé du contenu 4">
            <a:extLst>
              <a:ext uri="{FF2B5EF4-FFF2-40B4-BE49-F238E27FC236}">
                <a16:creationId xmlns:a16="http://schemas.microsoft.com/office/drawing/2014/main" id="{2AFACEA6-12F4-DB1E-7FCB-8B651DE6DF6B}"/>
              </a:ext>
            </a:extLst>
          </p:cNvPr>
          <p:cNvSpPr>
            <a:spLocks noGrp="1"/>
          </p:cNvSpPr>
          <p:nvPr>
            <p:ph idx="1"/>
          </p:nvPr>
        </p:nvSpPr>
        <p:spPr>
          <a:xfrm>
            <a:off x="220980" y="2398237"/>
            <a:ext cx="7962900" cy="4351338"/>
          </a:xfrm>
        </p:spPr>
        <p:style>
          <a:lnRef idx="2">
            <a:schemeClr val="accent2"/>
          </a:lnRef>
          <a:fillRef idx="1">
            <a:schemeClr val="lt1"/>
          </a:fillRef>
          <a:effectRef idx="0">
            <a:schemeClr val="accent2"/>
          </a:effectRef>
          <a:fontRef idx="minor">
            <a:schemeClr val="dk1"/>
          </a:fontRef>
        </p:style>
        <p:txBody>
          <a:bodyPr>
            <a:normAutofit/>
          </a:bodyPr>
          <a:lstStyle/>
          <a:p>
            <a:r>
              <a:rPr lang="fr-FR" dirty="0"/>
              <a:t>Revoir avec le gastro le degré de sévérité ++</a:t>
            </a:r>
          </a:p>
          <a:p>
            <a:endParaRPr lang="fr-FR" dirty="0"/>
          </a:p>
          <a:p>
            <a:r>
              <a:rPr lang="fr-FR" dirty="0"/>
              <a:t>Collégialité</a:t>
            </a:r>
          </a:p>
          <a:p>
            <a:pPr lvl="1"/>
            <a:r>
              <a:rPr lang="fr-FR" dirty="0"/>
              <a:t>Impliquer l’équipe référente de neuropédiatre</a:t>
            </a:r>
          </a:p>
          <a:p>
            <a:pPr lvl="1"/>
            <a:endParaRPr lang="fr-FR" dirty="0"/>
          </a:p>
          <a:p>
            <a:r>
              <a:rPr lang="fr-FR" dirty="0"/>
              <a:t>Expliquer, expliquer, expliquer pour convaincre. Rencontrer des parents experts?</a:t>
            </a:r>
          </a:p>
          <a:p>
            <a:pPr marL="0" indent="0">
              <a:buNone/>
            </a:pPr>
            <a:endParaRPr lang="fr-FR" dirty="0"/>
          </a:p>
          <a:p>
            <a:r>
              <a:rPr lang="fr-FR" dirty="0"/>
              <a:t>Essayer d’établir un contrat avec les parents</a:t>
            </a:r>
          </a:p>
          <a:p>
            <a:pPr marL="0" indent="0">
              <a:buNone/>
            </a:pPr>
            <a:endParaRPr lang="fr-FR" dirty="0"/>
          </a:p>
        </p:txBody>
      </p:sp>
      <p:pic>
        <p:nvPicPr>
          <p:cNvPr id="6" name="Image 5">
            <a:extLst>
              <a:ext uri="{FF2B5EF4-FFF2-40B4-BE49-F238E27FC236}">
                <a16:creationId xmlns:a16="http://schemas.microsoft.com/office/drawing/2014/main" id="{38E8C5F4-9C98-B9E3-7D9E-1E4B69C0B0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43763" y="252572"/>
            <a:ext cx="4520528" cy="3011170"/>
          </a:xfrm>
          <a:prstGeom prst="rect">
            <a:avLst/>
          </a:prstGeom>
          <a:noFill/>
          <a:ln>
            <a:noFill/>
          </a:ln>
        </p:spPr>
      </p:pic>
    </p:spTree>
    <p:extLst>
      <p:ext uri="{BB962C8B-B14F-4D97-AF65-F5344CB8AC3E}">
        <p14:creationId xmlns:p14="http://schemas.microsoft.com/office/powerpoint/2010/main" val="1826810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7382435" cy="1325563"/>
          </a:xfrm>
        </p:spPr>
        <p:style>
          <a:lnRef idx="0">
            <a:schemeClr val="accent5"/>
          </a:lnRef>
          <a:fillRef idx="3">
            <a:schemeClr val="accent5"/>
          </a:fillRef>
          <a:effectRef idx="3">
            <a:schemeClr val="accent5"/>
          </a:effectRef>
          <a:fontRef idx="minor">
            <a:schemeClr val="lt1"/>
          </a:fontRef>
        </p:style>
        <p:txBody>
          <a:bodyPr/>
          <a:lstStyle/>
          <a:p>
            <a:r>
              <a:rPr lang="fr-FR" dirty="0"/>
              <a:t>Une meilleur implication des enfants pour de meilleurs soins</a:t>
            </a:r>
          </a:p>
        </p:txBody>
      </p:sp>
      <p:sp>
        <p:nvSpPr>
          <p:cNvPr id="3" name="Espace réservé du contenu 2"/>
          <p:cNvSpPr>
            <a:spLocks noGrp="1"/>
          </p:cNvSpPr>
          <p:nvPr>
            <p:ph idx="1"/>
          </p:nvPr>
        </p:nvSpPr>
        <p:spPr>
          <a:xfrm>
            <a:off x="757518" y="1840661"/>
            <a:ext cx="7803776" cy="4793222"/>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fr-FR" dirty="0"/>
              <a:t>Impliquer les enfants et les adolescents malades dans les décisions car</a:t>
            </a:r>
          </a:p>
          <a:p>
            <a:pPr lvl="1"/>
            <a:r>
              <a:rPr lang="fr-FR" dirty="0"/>
              <a:t>les enfants vont manifester de plus en plus d’intérêt à participer activement à leur prise en charge</a:t>
            </a:r>
            <a:endParaRPr lang="fr-FR" b="1" u="sng" dirty="0"/>
          </a:p>
          <a:p>
            <a:pPr lvl="1"/>
            <a:r>
              <a:rPr lang="fr-FR" b="1" u="sng" dirty="0"/>
              <a:t>une nécessité morale et éthique </a:t>
            </a:r>
            <a:r>
              <a:rPr lang="fr-FR" dirty="0"/>
              <a:t>; </a:t>
            </a:r>
          </a:p>
          <a:p>
            <a:pPr lvl="1"/>
            <a:r>
              <a:rPr lang="fr-FR" b="1" u="sng" dirty="0"/>
              <a:t>facteur susceptible d’améliorer leur évolution </a:t>
            </a:r>
            <a:r>
              <a:rPr lang="fr-FR" dirty="0">
                <a:sym typeface="Wingdings" panose="05000000000000000000" pitchFamily="2" charset="2"/>
              </a:rPr>
              <a:t> </a:t>
            </a:r>
            <a:r>
              <a:rPr lang="fr-FR" dirty="0"/>
              <a:t>augmente leur sentiment de contrôle sur les événements et leur capacité à faire face aux contraintes de leur traitement, réduisaient leur anxiété, et pouvaient à long terme améliorer leur adaptation émotionnelle et sociale</a:t>
            </a:r>
          </a:p>
          <a:p>
            <a:pPr lvl="1"/>
            <a:endParaRPr lang="fr-FR" dirty="0"/>
          </a:p>
          <a:p>
            <a:r>
              <a:rPr lang="fr-FR" dirty="0"/>
              <a:t>Intérêt à la formation à la relation avec les enfants et les adolescents</a:t>
            </a:r>
          </a:p>
        </p:txBody>
      </p:sp>
      <p:pic>
        <p:nvPicPr>
          <p:cNvPr id="1026" name="Picture 2" descr="docteur en médecine avec le vecteur de concept d'illustration patient  adolescent 2737778 - Telecharger Vectoriel Gratuit, Clipart Graphique,  Vecteur Dessins et Pictogramme Gratu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2695" y="215153"/>
            <a:ext cx="3201043" cy="2523751"/>
          </a:xfrm>
          <a:prstGeom prst="rect">
            <a:avLst/>
          </a:prstGeom>
        </p:spPr>
        <p:style>
          <a:lnRef idx="0">
            <a:schemeClr val="accent3"/>
          </a:lnRef>
          <a:fillRef idx="3">
            <a:schemeClr val="accent3"/>
          </a:fillRef>
          <a:effectRef idx="3">
            <a:schemeClr val="accent3"/>
          </a:effectRef>
          <a:fontRef idx="minor">
            <a:schemeClr val="lt1"/>
          </a:fontRef>
        </p:style>
      </p:pic>
      <p:pic>
        <p:nvPicPr>
          <p:cNvPr id="4" name="Image 3"/>
          <p:cNvPicPr>
            <a:picLocks noChangeAspect="1"/>
          </p:cNvPicPr>
          <p:nvPr/>
        </p:nvPicPr>
        <p:blipFill>
          <a:blip r:embed="rId3"/>
          <a:stretch>
            <a:fillRect/>
          </a:stretch>
        </p:blipFill>
        <p:spPr>
          <a:xfrm>
            <a:off x="9133534" y="3445252"/>
            <a:ext cx="2519363" cy="3042673"/>
          </a:xfrm>
          <a:prstGeom prst="rect">
            <a:avLst/>
          </a:prstGeom>
        </p:spPr>
        <p:style>
          <a:lnRef idx="0">
            <a:schemeClr val="accent3"/>
          </a:lnRef>
          <a:fillRef idx="3">
            <a:schemeClr val="accent3"/>
          </a:fillRef>
          <a:effectRef idx="3">
            <a:schemeClr val="accent3"/>
          </a:effectRef>
          <a:fontRef idx="minor">
            <a:schemeClr val="lt1"/>
          </a:fontRef>
        </p:style>
      </p:pic>
    </p:spTree>
    <p:extLst>
      <p:ext uri="{BB962C8B-B14F-4D97-AF65-F5344CB8AC3E}">
        <p14:creationId xmlns:p14="http://schemas.microsoft.com/office/powerpoint/2010/main" val="282511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46784" y="747346"/>
            <a:ext cx="6307015" cy="5429617"/>
          </a:xfrm>
        </p:spPr>
        <p:txBody>
          <a:bodyPr>
            <a:normAutofit/>
          </a:bodyPr>
          <a:lstStyle/>
          <a:p>
            <a:r>
              <a:rPr lang="fr-FR" dirty="0"/>
              <a:t>Etymologiquement, consentir c’est « sentir avec »</a:t>
            </a:r>
          </a:p>
          <a:p>
            <a:endParaRPr lang="fr-FR" sz="1000" dirty="0"/>
          </a:p>
          <a:p>
            <a:r>
              <a:rPr lang="fr-FR" dirty="0"/>
              <a:t>Contrat passé entre deux personnes ayant exprimé leur volonté de faire quelque chose ensemble. </a:t>
            </a:r>
          </a:p>
          <a:p>
            <a:pPr lvl="1"/>
            <a:endParaRPr lang="fr-FR" sz="900" dirty="0"/>
          </a:p>
          <a:p>
            <a:r>
              <a:rPr lang="fr-FR" dirty="0"/>
              <a:t>Pour les patients adultes </a:t>
            </a:r>
            <a:r>
              <a:rPr lang="fr-FR" dirty="0">
                <a:sym typeface="Wingdings" panose="05000000000000000000" pitchFamily="2" charset="2"/>
              </a:rPr>
              <a:t></a:t>
            </a:r>
            <a:r>
              <a:rPr lang="fr-FR" dirty="0"/>
              <a:t>participation active aux décisions médicales largement reconnue…</a:t>
            </a:r>
          </a:p>
          <a:p>
            <a:endParaRPr lang="fr-FR" sz="1200" dirty="0"/>
          </a:p>
          <a:p>
            <a:r>
              <a:rPr lang="fr-FR" b="1" dirty="0"/>
              <a:t>Quid des enfants et les adolescents?</a:t>
            </a:r>
          </a:p>
        </p:txBody>
      </p:sp>
      <p:pic>
        <p:nvPicPr>
          <p:cNvPr id="6" name="Image 5"/>
          <p:cNvPicPr>
            <a:picLocks noChangeAspect="1"/>
          </p:cNvPicPr>
          <p:nvPr/>
        </p:nvPicPr>
        <p:blipFill>
          <a:blip r:embed="rId3"/>
          <a:stretch>
            <a:fillRect/>
          </a:stretch>
        </p:blipFill>
        <p:spPr>
          <a:xfrm>
            <a:off x="594578" y="411588"/>
            <a:ext cx="3933825" cy="2276475"/>
          </a:xfrm>
          <a:prstGeom prst="rect">
            <a:avLst/>
          </a:prstGeom>
        </p:spPr>
        <p:style>
          <a:lnRef idx="0">
            <a:schemeClr val="accent3"/>
          </a:lnRef>
          <a:fillRef idx="3">
            <a:schemeClr val="accent3"/>
          </a:fillRef>
          <a:effectRef idx="3">
            <a:schemeClr val="accent3"/>
          </a:effectRef>
          <a:fontRef idx="minor">
            <a:schemeClr val="lt1"/>
          </a:fontRef>
        </p:style>
      </p:pic>
      <p:pic>
        <p:nvPicPr>
          <p:cNvPr id="7" name="Image 6"/>
          <p:cNvPicPr>
            <a:picLocks noChangeAspect="1"/>
          </p:cNvPicPr>
          <p:nvPr/>
        </p:nvPicPr>
        <p:blipFill>
          <a:blip r:embed="rId4"/>
          <a:stretch>
            <a:fillRect/>
          </a:stretch>
        </p:blipFill>
        <p:spPr>
          <a:xfrm>
            <a:off x="1527397" y="3194167"/>
            <a:ext cx="2803290" cy="3224368"/>
          </a:xfrm>
          <a:prstGeom prst="rect">
            <a:avLst/>
          </a:prstGeom>
        </p:spPr>
        <p:style>
          <a:lnRef idx="0">
            <a:schemeClr val="accent3"/>
          </a:lnRef>
          <a:fillRef idx="3">
            <a:schemeClr val="accent3"/>
          </a:fillRef>
          <a:effectRef idx="3">
            <a:schemeClr val="accent3"/>
          </a:effectRef>
          <a:fontRef idx="minor">
            <a:schemeClr val="lt1"/>
          </a:fontRef>
        </p:style>
      </p:pic>
    </p:spTree>
    <p:extLst>
      <p:ext uri="{BB962C8B-B14F-4D97-AF65-F5344CB8AC3E}">
        <p14:creationId xmlns:p14="http://schemas.microsoft.com/office/powerpoint/2010/main" val="2204448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0423" y="-215167"/>
            <a:ext cx="10515600" cy="1325563"/>
          </a:xfrm>
        </p:spPr>
        <p:txBody>
          <a:bodyPr/>
          <a:lstStyle/>
          <a:p>
            <a:endParaRPr lang="fr-FR" dirty="0"/>
          </a:p>
        </p:txBody>
      </p:sp>
      <p:pic>
        <p:nvPicPr>
          <p:cNvPr id="3" name="Image 2"/>
          <p:cNvPicPr>
            <a:picLocks noChangeAspect="1"/>
          </p:cNvPicPr>
          <p:nvPr/>
        </p:nvPicPr>
        <p:blipFill>
          <a:blip r:embed="rId2"/>
          <a:stretch>
            <a:fillRect/>
          </a:stretch>
        </p:blipFill>
        <p:spPr>
          <a:xfrm>
            <a:off x="769149" y="201552"/>
            <a:ext cx="2383665" cy="2181479"/>
          </a:xfrm>
          <a:prstGeom prst="rect">
            <a:avLst/>
          </a:prstGeom>
        </p:spPr>
      </p:pic>
      <p:sp>
        <p:nvSpPr>
          <p:cNvPr id="4" name="Espace réservé du contenu 3"/>
          <p:cNvSpPr>
            <a:spLocks noGrp="1"/>
          </p:cNvSpPr>
          <p:nvPr>
            <p:ph idx="1"/>
          </p:nvPr>
        </p:nvSpPr>
        <p:spPr>
          <a:xfrm>
            <a:off x="1040423" y="1245333"/>
            <a:ext cx="10515600" cy="4351338"/>
          </a:xfrm>
        </p:spPr>
        <p:txBody>
          <a:bodyPr/>
          <a:lstStyle/>
          <a:p>
            <a:endParaRPr lang="fr-FR" dirty="0"/>
          </a:p>
        </p:txBody>
      </p:sp>
      <p:pic>
        <p:nvPicPr>
          <p:cNvPr id="7" name="Image 6"/>
          <p:cNvPicPr>
            <a:picLocks noChangeAspect="1"/>
          </p:cNvPicPr>
          <p:nvPr/>
        </p:nvPicPr>
        <p:blipFill>
          <a:blip r:embed="rId3"/>
          <a:stretch>
            <a:fillRect/>
          </a:stretch>
        </p:blipFill>
        <p:spPr>
          <a:xfrm rot="20544235">
            <a:off x="5989940" y="840845"/>
            <a:ext cx="5687568" cy="3689129"/>
          </a:xfrm>
          <a:prstGeom prst="rect">
            <a:avLst/>
          </a:prstGeom>
        </p:spPr>
      </p:pic>
      <p:sp>
        <p:nvSpPr>
          <p:cNvPr id="5" name="Rectangle à coins arrondis 4"/>
          <p:cNvSpPr/>
          <p:nvPr/>
        </p:nvSpPr>
        <p:spPr>
          <a:xfrm>
            <a:off x="3578079" y="1132061"/>
            <a:ext cx="3974593" cy="11935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600" dirty="0"/>
              <a:t>Information</a:t>
            </a:r>
          </a:p>
        </p:txBody>
      </p:sp>
      <p:sp>
        <p:nvSpPr>
          <p:cNvPr id="8" name="Rectangle à coins arrondis 7"/>
          <p:cNvSpPr/>
          <p:nvPr/>
        </p:nvSpPr>
        <p:spPr>
          <a:xfrm>
            <a:off x="3209149" y="3190224"/>
            <a:ext cx="3974593" cy="119354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3600" dirty="0"/>
              <a:t>Consentement</a:t>
            </a:r>
          </a:p>
        </p:txBody>
      </p:sp>
      <p:pic>
        <p:nvPicPr>
          <p:cNvPr id="6" name="Image 5"/>
          <p:cNvPicPr>
            <a:picLocks noChangeAspect="1"/>
          </p:cNvPicPr>
          <p:nvPr/>
        </p:nvPicPr>
        <p:blipFill>
          <a:blip r:embed="rId4"/>
          <a:stretch>
            <a:fillRect/>
          </a:stretch>
        </p:blipFill>
        <p:spPr>
          <a:xfrm rot="20950641">
            <a:off x="1550580" y="3662840"/>
            <a:ext cx="1762125" cy="2807378"/>
          </a:xfrm>
          <a:prstGeom prst="rect">
            <a:avLst/>
          </a:prstGeom>
        </p:spPr>
      </p:pic>
      <p:sp>
        <p:nvSpPr>
          <p:cNvPr id="9" name="Rectangle à coins arrondis 8"/>
          <p:cNvSpPr/>
          <p:nvPr/>
        </p:nvSpPr>
        <p:spPr>
          <a:xfrm>
            <a:off x="3421570" y="5333196"/>
            <a:ext cx="3974593" cy="119354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3600" dirty="0"/>
              <a:t>Soin</a:t>
            </a:r>
          </a:p>
        </p:txBody>
      </p:sp>
    </p:spTree>
    <p:extLst>
      <p:ext uri="{BB962C8B-B14F-4D97-AF65-F5344CB8AC3E}">
        <p14:creationId xmlns:p14="http://schemas.microsoft.com/office/powerpoint/2010/main" val="413546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0423" y="-215167"/>
            <a:ext cx="10515600" cy="1325563"/>
          </a:xfrm>
        </p:spPr>
        <p:txBody>
          <a:bodyPr/>
          <a:lstStyle/>
          <a:p>
            <a:endParaRPr lang="fr-FR" dirty="0"/>
          </a:p>
        </p:txBody>
      </p:sp>
      <p:pic>
        <p:nvPicPr>
          <p:cNvPr id="3" name="Image 2"/>
          <p:cNvPicPr>
            <a:picLocks noChangeAspect="1"/>
          </p:cNvPicPr>
          <p:nvPr/>
        </p:nvPicPr>
        <p:blipFill>
          <a:blip r:embed="rId2"/>
          <a:stretch>
            <a:fillRect/>
          </a:stretch>
        </p:blipFill>
        <p:spPr>
          <a:xfrm>
            <a:off x="769149" y="201552"/>
            <a:ext cx="2383665" cy="2181479"/>
          </a:xfrm>
          <a:prstGeom prst="rect">
            <a:avLst/>
          </a:prstGeom>
        </p:spPr>
      </p:pic>
      <p:sp>
        <p:nvSpPr>
          <p:cNvPr id="4" name="Espace réservé du contenu 3"/>
          <p:cNvSpPr>
            <a:spLocks noGrp="1"/>
          </p:cNvSpPr>
          <p:nvPr>
            <p:ph idx="1"/>
          </p:nvPr>
        </p:nvSpPr>
        <p:spPr>
          <a:xfrm>
            <a:off x="5102351" y="2668904"/>
            <a:ext cx="1987297" cy="1520191"/>
          </a:xfrm>
        </p:spPr>
        <p:txBody>
          <a:bodyPr/>
          <a:lstStyle/>
          <a:p>
            <a:r>
              <a:rPr lang="fr-FR" dirty="0">
                <a:solidFill>
                  <a:schemeClr val="accent5">
                    <a:lumMod val="75000"/>
                  </a:schemeClr>
                </a:solidFill>
              </a:rPr>
              <a:t>Parents</a:t>
            </a:r>
          </a:p>
          <a:p>
            <a:r>
              <a:rPr lang="fr-FR" dirty="0">
                <a:solidFill>
                  <a:schemeClr val="accent5">
                    <a:lumMod val="75000"/>
                  </a:schemeClr>
                </a:solidFill>
              </a:rPr>
              <a:t>Mineur</a:t>
            </a:r>
          </a:p>
        </p:txBody>
      </p:sp>
      <p:sp>
        <p:nvSpPr>
          <p:cNvPr id="5" name="Rectangle à coins arrondis 4"/>
          <p:cNvSpPr/>
          <p:nvPr/>
        </p:nvSpPr>
        <p:spPr>
          <a:xfrm>
            <a:off x="3578079" y="1132061"/>
            <a:ext cx="3974593" cy="11935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600" dirty="0"/>
              <a:t>Information</a:t>
            </a:r>
          </a:p>
        </p:txBody>
      </p:sp>
      <p:pic>
        <p:nvPicPr>
          <p:cNvPr id="1026" name="Picture 2" descr="Mes parents et moi - le lien de filiation - Initiadroit">
            <a:extLst>
              <a:ext uri="{FF2B5EF4-FFF2-40B4-BE49-F238E27FC236}">
                <a16:creationId xmlns:a16="http://schemas.microsoft.com/office/drawing/2014/main" id="{CBA757E6-EF0B-1882-13AC-9A8F24D7BF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2537" y="2567958"/>
            <a:ext cx="3974593" cy="3974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748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60024"/>
            <a:ext cx="10515600" cy="1325563"/>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lgn="ctr"/>
            <a:r>
              <a:rPr lang="fr-FR" sz="6000" dirty="0"/>
              <a:t>Information du patient mineur</a:t>
            </a:r>
            <a:br>
              <a:rPr lang="fr-FR" sz="6000" dirty="0"/>
            </a:br>
            <a:r>
              <a:rPr lang="fr-FR" i="1" dirty="0"/>
              <a:t>Informer les parents</a:t>
            </a:r>
            <a:endParaRPr lang="fr-FR" sz="6000" i="1" dirty="0"/>
          </a:p>
        </p:txBody>
      </p:sp>
      <p:sp>
        <p:nvSpPr>
          <p:cNvPr id="3" name="Espace réservé du contenu 2"/>
          <p:cNvSpPr>
            <a:spLocks noGrp="1"/>
          </p:cNvSpPr>
          <p:nvPr>
            <p:ph idx="1"/>
          </p:nvPr>
        </p:nvSpPr>
        <p:spPr/>
        <p:txBody>
          <a:bodyPr>
            <a:normAutofit/>
          </a:bodyPr>
          <a:lstStyle/>
          <a:p>
            <a:endParaRPr lang="fr-FR" dirty="0"/>
          </a:p>
          <a:p>
            <a:endParaRPr lang="fr-FR" dirty="0"/>
          </a:p>
          <a:p>
            <a:endParaRPr lang="fr-FR" dirty="0"/>
          </a:p>
        </p:txBody>
      </p:sp>
      <p:sp>
        <p:nvSpPr>
          <p:cNvPr id="4" name="ZoneTexte 3"/>
          <p:cNvSpPr txBox="1"/>
          <p:nvPr/>
        </p:nvSpPr>
        <p:spPr>
          <a:xfrm>
            <a:off x="720968" y="1825625"/>
            <a:ext cx="11121407" cy="5940088"/>
          </a:xfrm>
          <a:prstGeom prst="rect">
            <a:avLst/>
          </a:prstGeom>
          <a:noFill/>
        </p:spPr>
        <p:txBody>
          <a:bodyPr wrap="square" rtlCol="0">
            <a:spAutoFit/>
          </a:bodyPr>
          <a:lstStyle/>
          <a:p>
            <a:pPr marL="285750" indent="-285750" algn="ctr">
              <a:buFont typeface="Arial" panose="020B0604020202020204" pitchFamily="34" charset="0"/>
              <a:buChar char="•"/>
            </a:pPr>
            <a:r>
              <a:rPr lang="fr-FR" sz="2400" b="1" dirty="0"/>
              <a:t>En matière de santé, les parents représentent leur enfant tant qu’il est mineur </a:t>
            </a:r>
          </a:p>
          <a:p>
            <a:pPr algn="ctr"/>
            <a:r>
              <a:rPr lang="fr-FR" sz="2800" b="1" i="1" u="sng" dirty="0">
                <a:solidFill>
                  <a:srgbClr val="FF0000"/>
                </a:solidFill>
              </a:rPr>
              <a:t>= l’autorité parentale</a:t>
            </a:r>
            <a:r>
              <a:rPr lang="fr-FR" sz="2000" b="1" i="1" u="sng" dirty="0">
                <a:solidFill>
                  <a:srgbClr val="FF0000"/>
                </a:solidFill>
              </a:rPr>
              <a:t>.</a:t>
            </a:r>
          </a:p>
          <a:p>
            <a:pPr algn="ctr"/>
            <a:endParaRPr lang="fr-FR" sz="2000" b="1" i="1" u="sng" dirty="0">
              <a:solidFill>
                <a:srgbClr val="FF0000"/>
              </a:solidFill>
            </a:endParaRPr>
          </a:p>
          <a:p>
            <a:pPr algn="ctr"/>
            <a:endParaRPr lang="fr-FR" sz="2000" b="1" i="1" u="sng" dirty="0">
              <a:solidFill>
                <a:srgbClr val="FF0000"/>
              </a:solidFill>
            </a:endParaRPr>
          </a:p>
          <a:p>
            <a:pPr algn="ctr"/>
            <a:endParaRPr lang="fr-FR" sz="2000" b="1" i="1" u="sng" dirty="0">
              <a:solidFill>
                <a:srgbClr val="FF0000"/>
              </a:solidFill>
            </a:endParaRPr>
          </a:p>
          <a:p>
            <a:pPr algn="ctr"/>
            <a:endParaRPr lang="fr-FR" sz="2000" b="1" i="1" u="sng" dirty="0">
              <a:solidFill>
                <a:srgbClr val="FF0000"/>
              </a:solidFill>
            </a:endParaRPr>
          </a:p>
          <a:p>
            <a:pPr algn="ctr"/>
            <a:endParaRPr lang="fr-FR" sz="2000" b="1" i="1" u="sng" dirty="0">
              <a:solidFill>
                <a:srgbClr val="FF0000"/>
              </a:solidFill>
            </a:endParaRPr>
          </a:p>
          <a:p>
            <a:pPr algn="ctr"/>
            <a:endParaRPr lang="fr-FR" sz="2000" b="1" i="1" u="sng" dirty="0">
              <a:solidFill>
                <a:srgbClr val="FF0000"/>
              </a:solidFill>
            </a:endParaRPr>
          </a:p>
          <a:p>
            <a:pPr algn="ctr"/>
            <a:endParaRPr lang="fr-FR" sz="2000" b="1" i="1" u="sng" dirty="0">
              <a:solidFill>
                <a:srgbClr val="FF0000"/>
              </a:solidFill>
            </a:endParaRPr>
          </a:p>
          <a:p>
            <a:pPr algn="ctr"/>
            <a:endParaRPr lang="fr-FR" sz="2000" b="1" i="1" u="sng" dirty="0">
              <a:solidFill>
                <a:srgbClr val="FF0000"/>
              </a:solidFill>
            </a:endParaRPr>
          </a:p>
          <a:p>
            <a:pPr algn="ctr"/>
            <a:endParaRPr lang="fr-FR" sz="2000" b="1" i="1" u="sng" dirty="0">
              <a:solidFill>
                <a:srgbClr val="FF0000"/>
              </a:solidFill>
            </a:endParaRPr>
          </a:p>
          <a:p>
            <a:pPr marL="742950" lvl="1" indent="-285750">
              <a:buFont typeface="Arial" panose="020B0604020202020204" pitchFamily="34" charset="0"/>
              <a:buChar char="•"/>
            </a:pPr>
            <a:endParaRPr lang="fr-FR" dirty="0"/>
          </a:p>
          <a:p>
            <a:pPr marL="742950" lvl="1" indent="-285750">
              <a:buFont typeface="Arial" panose="020B0604020202020204" pitchFamily="34" charset="0"/>
              <a:buChar char="•"/>
            </a:pPr>
            <a:r>
              <a:rPr lang="fr-FR" dirty="0"/>
              <a:t>En retour, les parents se doivent d’informer le médecin de toutes les informations qui pourraient lui être utiles dans l’intérêt de l’enfant. </a:t>
            </a:r>
          </a:p>
          <a:p>
            <a:pPr algn="ctr"/>
            <a:r>
              <a:rPr lang="fr-FR" sz="2000" b="1" i="1" u="sng" dirty="0">
                <a:solidFill>
                  <a:srgbClr val="FF0000"/>
                </a:solidFill>
              </a:rPr>
              <a:t> </a:t>
            </a:r>
            <a:endParaRPr lang="fr-FR" b="1" i="1" u="sng" dirty="0">
              <a:solidFill>
                <a:srgbClr val="FF0000"/>
              </a:solidFill>
            </a:endParaRPr>
          </a:p>
          <a:p>
            <a:pPr marL="285750" indent="-285750">
              <a:buFont typeface="Arial" panose="020B0604020202020204" pitchFamily="34" charset="0"/>
              <a:buChar char="•"/>
            </a:pPr>
            <a:endParaRPr lang="fr-FR" sz="2000" b="1" u="sng" dirty="0">
              <a:solidFill>
                <a:srgbClr val="FF0000"/>
              </a:solidFill>
            </a:endParaRPr>
          </a:p>
          <a:p>
            <a:pPr marL="285750" indent="-285750">
              <a:buFont typeface="Arial" panose="020B0604020202020204" pitchFamily="34" charset="0"/>
              <a:buChar char="•"/>
            </a:pPr>
            <a:endParaRPr lang="fr-FR" b="1" u="sng" dirty="0"/>
          </a:p>
          <a:p>
            <a:pPr marL="285750" indent="-285750">
              <a:buFont typeface="Arial" panose="020B0604020202020204" pitchFamily="34" charset="0"/>
              <a:buChar char="•"/>
            </a:pPr>
            <a:endParaRPr lang="fr-FR" b="1" u="sng" dirty="0"/>
          </a:p>
          <a:p>
            <a:pPr marL="285750" indent="-285750">
              <a:buFont typeface="Arial" panose="020B0604020202020204" pitchFamily="34" charset="0"/>
              <a:buChar char="•"/>
            </a:pPr>
            <a:endParaRPr lang="fr-FR" b="1" u="sng" dirty="0"/>
          </a:p>
        </p:txBody>
      </p:sp>
      <p:sp>
        <p:nvSpPr>
          <p:cNvPr id="5" name="Rectangle 4">
            <a:extLst>
              <a:ext uri="{FF2B5EF4-FFF2-40B4-BE49-F238E27FC236}">
                <a16:creationId xmlns:a16="http://schemas.microsoft.com/office/drawing/2014/main" id="{68805D57-F18D-97ED-1178-92FC347F5477}"/>
              </a:ext>
            </a:extLst>
          </p:cNvPr>
          <p:cNvSpPr/>
          <p:nvPr/>
        </p:nvSpPr>
        <p:spPr>
          <a:xfrm>
            <a:off x="803910" y="3192677"/>
            <a:ext cx="10408024" cy="2007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fr-FR" u="sng" dirty="0"/>
              <a:t>Pour le droit, </a:t>
            </a:r>
          </a:p>
          <a:p>
            <a:pPr marL="742950" lvl="1" indent="-285750">
              <a:buFont typeface="Arial" panose="020B0604020202020204" pitchFamily="34" charset="0"/>
              <a:buChar char="•"/>
            </a:pPr>
            <a:r>
              <a:rPr lang="fr-FR" dirty="0"/>
              <a:t>l’enfant est </a:t>
            </a:r>
            <a:r>
              <a:rPr lang="fr-FR" b="1" u="sng" dirty="0"/>
              <a:t>une personne vulnérable </a:t>
            </a:r>
            <a:r>
              <a:rPr lang="fr-FR" dirty="0"/>
              <a:t>qu’il faut protéger, au même titre que certains adultes reconnus incapables. </a:t>
            </a:r>
          </a:p>
          <a:p>
            <a:pPr marL="742950" lvl="1" indent="-285750">
              <a:buFont typeface="Arial" panose="020B0604020202020204" pitchFamily="34" charset="0"/>
              <a:buChar char="•"/>
            </a:pPr>
            <a:r>
              <a:rPr lang="fr-FR" dirty="0"/>
              <a:t>Mais à l’inverse des majeurs, dont l’incapacité doit être reconnue par un juge qui désigne alors un tuteur légal, </a:t>
            </a:r>
            <a:r>
              <a:rPr lang="fr-FR" b="1" dirty="0"/>
              <a:t>l’incapacité de l’enfant est automatique depuis sa naissance jusqu’à sa majorité (ou son émancipation), et le code civil en confie </a:t>
            </a:r>
            <a:r>
              <a:rPr lang="fr-FR" b="1" i="1" dirty="0"/>
              <a:t>a priori </a:t>
            </a:r>
            <a:r>
              <a:rPr lang="fr-FR" b="1" dirty="0"/>
              <a:t>la tutelle aux parents </a:t>
            </a:r>
            <a:r>
              <a:rPr lang="fr-FR" b="1" i="1" dirty="0"/>
              <a:t>« pour le protéger dans sa sécurité, sa santé et sa moralité »</a:t>
            </a:r>
            <a:r>
              <a:rPr lang="fr-FR" b="1" dirty="0"/>
              <a:t>. </a:t>
            </a:r>
          </a:p>
        </p:txBody>
      </p:sp>
    </p:spTree>
    <p:extLst>
      <p:ext uri="{BB962C8B-B14F-4D97-AF65-F5344CB8AC3E}">
        <p14:creationId xmlns:p14="http://schemas.microsoft.com/office/powerpoint/2010/main" val="57637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15001"/>
            <a:ext cx="10515600" cy="1325563"/>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lgn="ctr"/>
            <a:r>
              <a:rPr lang="fr-FR" sz="6000" dirty="0"/>
              <a:t>Information du patient mineur </a:t>
            </a:r>
            <a:br>
              <a:rPr lang="fr-FR" sz="6000" dirty="0"/>
            </a:br>
            <a:r>
              <a:rPr lang="fr-FR" i="1" dirty="0"/>
              <a:t>Informer le mineur</a:t>
            </a:r>
            <a:endParaRPr lang="fr-FR" sz="6000" i="1" dirty="0"/>
          </a:p>
        </p:txBody>
      </p:sp>
      <p:sp>
        <p:nvSpPr>
          <p:cNvPr id="3" name="Espace réservé du contenu 2"/>
          <p:cNvSpPr>
            <a:spLocks noGrp="1"/>
          </p:cNvSpPr>
          <p:nvPr>
            <p:ph idx="1"/>
          </p:nvPr>
        </p:nvSpPr>
        <p:spPr>
          <a:xfrm>
            <a:off x="770792" y="2115771"/>
            <a:ext cx="10650415" cy="4425706"/>
          </a:xfrm>
        </p:spPr>
        <p:txBody>
          <a:bodyPr>
            <a:normAutofit fontScale="92500" lnSpcReduction="10000"/>
          </a:bodyPr>
          <a:lstStyle/>
          <a:p>
            <a:r>
              <a:rPr lang="fr-FR" dirty="0"/>
              <a:t>La loi nous dit que </a:t>
            </a:r>
            <a:r>
              <a:rPr lang="fr-FR" i="1" dirty="0"/>
              <a:t>« Le </a:t>
            </a:r>
            <a:r>
              <a:rPr lang="fr-FR" b="1" i="1" dirty="0"/>
              <a:t>médecin doit à la personne qu’il examine, qu’il soigne ou qu’il conseille une information loyale, claire et appropriée sur son état, les investigations et les soins qu’il lui propose. </a:t>
            </a:r>
            <a:r>
              <a:rPr lang="fr-FR" i="1" dirty="0"/>
              <a:t>Tout au long de la maladie, il tient compte de la personnalité du patient dans ses explications et veille à leur compréhension. » </a:t>
            </a:r>
          </a:p>
          <a:p>
            <a:pPr marL="0" indent="0">
              <a:buNone/>
            </a:pPr>
            <a:r>
              <a:rPr lang="fr-FR" i="1" dirty="0">
                <a:sym typeface="Wingdings" panose="05000000000000000000" pitchFamily="2" charset="2"/>
              </a:rPr>
              <a:t>	 </a:t>
            </a:r>
            <a:r>
              <a:rPr lang="fr-FR" dirty="0"/>
              <a:t>Obligation juridique mais aussi un devoir médical et éthique. </a:t>
            </a:r>
          </a:p>
          <a:p>
            <a:endParaRPr lang="fr-FR" b="1" dirty="0"/>
          </a:p>
          <a:p>
            <a:r>
              <a:rPr lang="fr-FR" b="1" dirty="0"/>
              <a:t>Abandon du paternalisme médical pour l’</a:t>
            </a:r>
            <a:r>
              <a:rPr lang="fr-FR" b="1" dirty="0">
                <a:solidFill>
                  <a:srgbClr val="FF0000"/>
                </a:solidFill>
              </a:rPr>
              <a:t>autodétermination</a:t>
            </a:r>
            <a:r>
              <a:rPr lang="fr-FR" b="1" dirty="0"/>
              <a:t> de l’enfant</a:t>
            </a:r>
          </a:p>
          <a:p>
            <a:endParaRPr lang="fr-FR" b="1" dirty="0"/>
          </a:p>
          <a:p>
            <a:r>
              <a:rPr lang="fr-FR" dirty="0"/>
              <a:t>A quel âge un mineur est jugé suffisamment mature pour être informé et participer aux décisions le concernant?…</a:t>
            </a:r>
          </a:p>
          <a:p>
            <a:endParaRPr lang="fr-FR" b="1" dirty="0"/>
          </a:p>
          <a:p>
            <a:endParaRPr lang="fr-FR" dirty="0"/>
          </a:p>
          <a:p>
            <a:endParaRPr lang="fr-FR" dirty="0"/>
          </a:p>
          <a:p>
            <a:endParaRPr lang="fr-FR" dirty="0"/>
          </a:p>
        </p:txBody>
      </p:sp>
    </p:spTree>
    <p:extLst>
      <p:ext uri="{BB962C8B-B14F-4D97-AF65-F5344CB8AC3E}">
        <p14:creationId xmlns:p14="http://schemas.microsoft.com/office/powerpoint/2010/main" val="1295736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a:r>
              <a:rPr lang="fr-FR" b="1" dirty="0"/>
              <a:t>L’appréhension du concept de maladie par les enfants</a:t>
            </a:r>
            <a:endParaRPr lang="fr-FR" dirty="0"/>
          </a:p>
        </p:txBody>
      </p:sp>
      <p:sp>
        <p:nvSpPr>
          <p:cNvPr id="3" name="Espace réservé du contenu 2"/>
          <p:cNvSpPr>
            <a:spLocks noGrp="1"/>
          </p:cNvSpPr>
          <p:nvPr>
            <p:ph idx="1"/>
          </p:nvPr>
        </p:nvSpPr>
        <p:spPr>
          <a:xfrm>
            <a:off x="932329" y="1804660"/>
            <a:ext cx="10515600" cy="4351338"/>
          </a:xfrm>
        </p:spPr>
        <p:txBody>
          <a:bodyPr numCol="1">
            <a:normAutofit/>
          </a:bodyPr>
          <a:lstStyle/>
          <a:p>
            <a:r>
              <a:rPr lang="fr-FR" sz="2000" b="1" dirty="0">
                <a:solidFill>
                  <a:srgbClr val="FF0000"/>
                </a:solidFill>
              </a:rPr>
              <a:t>Evolue progressivement avec l’âge, et le niveau de développement cognitif mais aussi de l’expérience </a:t>
            </a:r>
          </a:p>
        </p:txBody>
      </p:sp>
      <p:sp>
        <p:nvSpPr>
          <p:cNvPr id="4" name="Flèche droite 3"/>
          <p:cNvSpPr/>
          <p:nvPr/>
        </p:nvSpPr>
        <p:spPr>
          <a:xfrm>
            <a:off x="194981" y="2105796"/>
            <a:ext cx="11958918" cy="1601787"/>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dirty="0"/>
          </a:p>
        </p:txBody>
      </p:sp>
      <p:sp>
        <p:nvSpPr>
          <p:cNvPr id="5" name="Rectangle à coins arrondis 4"/>
          <p:cNvSpPr/>
          <p:nvPr/>
        </p:nvSpPr>
        <p:spPr>
          <a:xfrm>
            <a:off x="226359" y="3461288"/>
            <a:ext cx="3700184" cy="31098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1400" b="1" u="sng" dirty="0"/>
              <a:t>Les jeunes enfants</a:t>
            </a:r>
          </a:p>
          <a:p>
            <a:pPr marL="171450" indent="-171450" algn="just">
              <a:buFontTx/>
              <a:buChar char="-"/>
            </a:pPr>
            <a:r>
              <a:rPr lang="fr-FR" sz="1200" dirty="0"/>
              <a:t>tendance à comprendre la maladie en termes globaux et non spécifiques</a:t>
            </a:r>
          </a:p>
          <a:p>
            <a:pPr marL="171450" indent="-171450" algn="just">
              <a:buFontTx/>
              <a:buChar char="-"/>
            </a:pPr>
            <a:r>
              <a:rPr lang="fr-FR" sz="1200" b="1" dirty="0"/>
              <a:t>pas de différence entre les symptômes et les causes de la maladie. </a:t>
            </a:r>
          </a:p>
          <a:p>
            <a:pPr marL="171450" indent="-171450" algn="just">
              <a:buFontTx/>
              <a:buChar char="-"/>
            </a:pPr>
            <a:r>
              <a:rPr lang="fr-FR" sz="1200" dirty="0"/>
              <a:t>perçoivent la maladie comme </a:t>
            </a:r>
            <a:r>
              <a:rPr lang="fr-FR" sz="1200" b="1" dirty="0"/>
              <a:t>un « tout » transmis sur un mode « magique ». </a:t>
            </a:r>
          </a:p>
          <a:p>
            <a:pPr marL="171450" indent="-171450" algn="just">
              <a:buFontTx/>
              <a:buChar char="-"/>
            </a:pPr>
            <a:r>
              <a:rPr lang="fr-FR" sz="1200" dirty="0"/>
              <a:t>appréhendent aussi souvent la maladie d’une façon morale, comme le résultat d’une « justice immanente », conséquence de leur « mauvais comportement ».</a:t>
            </a:r>
          </a:p>
          <a:p>
            <a:pPr marL="171450" indent="-171450" algn="just">
              <a:buFontTx/>
              <a:buChar char="-"/>
            </a:pPr>
            <a:r>
              <a:rPr lang="fr-FR" sz="1200" dirty="0"/>
              <a:t>À cet âge, le concept de maladie est souvent associé à </a:t>
            </a:r>
            <a:r>
              <a:rPr lang="fr-FR" sz="1200" b="1" dirty="0"/>
              <a:t>l’idée de punition</a:t>
            </a:r>
          </a:p>
        </p:txBody>
      </p:sp>
      <p:sp>
        <p:nvSpPr>
          <p:cNvPr id="6" name="Rectangle à coins arrondis 5"/>
          <p:cNvSpPr/>
          <p:nvPr/>
        </p:nvSpPr>
        <p:spPr>
          <a:xfrm>
            <a:off x="4663891" y="4008719"/>
            <a:ext cx="4415118" cy="233250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400" b="1" u="sng" dirty="0"/>
              <a:t>Avec l’entrée dans l’adolescence, </a:t>
            </a:r>
          </a:p>
          <a:p>
            <a:pPr marL="285750" indent="-285750">
              <a:buFontTx/>
              <a:buChar char="-"/>
            </a:pPr>
            <a:r>
              <a:rPr lang="fr-FR" sz="1200" dirty="0"/>
              <a:t>Notion d’évolution.</a:t>
            </a:r>
          </a:p>
          <a:p>
            <a:pPr marL="285750" indent="-285750">
              <a:buFontTx/>
              <a:buChar char="-"/>
            </a:pPr>
            <a:r>
              <a:rPr lang="fr-FR" sz="1200" dirty="0"/>
              <a:t>Les symptômes spécifiques de la maladie ainsi que ses différentes phases vont commencer à être repérés. </a:t>
            </a:r>
          </a:p>
          <a:p>
            <a:pPr marL="285750" indent="-285750">
              <a:buFontTx/>
              <a:buChar char="-"/>
            </a:pPr>
            <a:r>
              <a:rPr lang="fr-FR" sz="1200" dirty="0"/>
              <a:t>Une meilleure compréhension des mécanismes physiologiques et des causes de la maladie va leur permettre d’établir des liens entre symptômes, causes, traitement et guérison. </a:t>
            </a:r>
          </a:p>
          <a:p>
            <a:pPr marL="285750" indent="-285750">
              <a:buFontTx/>
              <a:buChar char="-"/>
            </a:pPr>
            <a:r>
              <a:rPr lang="fr-FR" sz="1200" b="1" dirty="0"/>
              <a:t>À ce stade, les enfants sont capables de comprendre les explications que donnent les adultes à propos des traitements les plus simples</a:t>
            </a:r>
            <a:r>
              <a:rPr lang="fr-FR" sz="1200" dirty="0"/>
              <a:t>, </a:t>
            </a:r>
          </a:p>
        </p:txBody>
      </p:sp>
      <p:sp>
        <p:nvSpPr>
          <p:cNvPr id="7" name="Rectangle à coins arrondis 6"/>
          <p:cNvSpPr/>
          <p:nvPr/>
        </p:nvSpPr>
        <p:spPr>
          <a:xfrm>
            <a:off x="2561660" y="2583958"/>
            <a:ext cx="3016625" cy="64545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fr-FR" sz="1200" dirty="0"/>
              <a:t>les enfants vont commencer à appréhender les </a:t>
            </a:r>
            <a:r>
              <a:rPr lang="fr-FR" sz="1200" b="1" dirty="0"/>
              <a:t>véritables causes de la maladie. </a:t>
            </a:r>
          </a:p>
        </p:txBody>
      </p:sp>
      <p:sp>
        <p:nvSpPr>
          <p:cNvPr id="8" name="Rectangle à coins arrondis 7"/>
          <p:cNvSpPr/>
          <p:nvPr/>
        </p:nvSpPr>
        <p:spPr>
          <a:xfrm>
            <a:off x="7368986" y="2550993"/>
            <a:ext cx="3469343" cy="71138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fr-FR" sz="1200" dirty="0"/>
              <a:t>L’adolescence progressant, les autres aspects de la maladie, psychologiques, affectifs et/ou sociaux, vont pouvoir être appréhendés.</a:t>
            </a:r>
          </a:p>
        </p:txBody>
      </p:sp>
    </p:spTree>
    <p:extLst>
      <p:ext uri="{BB962C8B-B14F-4D97-AF65-F5344CB8AC3E}">
        <p14:creationId xmlns:p14="http://schemas.microsoft.com/office/powerpoint/2010/main" val="3673035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04157" y="299099"/>
            <a:ext cx="6962905" cy="1127017"/>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fr-FR" dirty="0"/>
              <a:t>Information du patient mineur :</a:t>
            </a:r>
            <a:br>
              <a:rPr lang="fr-FR" dirty="0"/>
            </a:br>
            <a:r>
              <a:rPr lang="fr-FR" dirty="0"/>
              <a:t>Qui, comment et quoi ???</a:t>
            </a:r>
          </a:p>
        </p:txBody>
      </p:sp>
      <p:sp>
        <p:nvSpPr>
          <p:cNvPr id="3" name="Espace réservé du contenu 2"/>
          <p:cNvSpPr>
            <a:spLocks noGrp="1"/>
          </p:cNvSpPr>
          <p:nvPr>
            <p:ph idx="1"/>
          </p:nvPr>
        </p:nvSpPr>
        <p:spPr>
          <a:xfrm>
            <a:off x="547254" y="1685889"/>
            <a:ext cx="11277194" cy="5100393"/>
          </a:xfrm>
        </p:spPr>
        <p:txBody>
          <a:bodyPr>
            <a:normAutofit fontScale="85000" lnSpcReduction="20000"/>
          </a:bodyPr>
          <a:lstStyle/>
          <a:p>
            <a:r>
              <a:rPr lang="fr-FR" dirty="0"/>
              <a:t>L’information doit être </a:t>
            </a:r>
            <a:r>
              <a:rPr lang="fr-FR" b="1" dirty="0"/>
              <a:t>délivrée par un professionnel. </a:t>
            </a:r>
          </a:p>
          <a:p>
            <a:pPr lvl="1"/>
            <a:r>
              <a:rPr lang="fr-FR" dirty="0"/>
              <a:t>« Expérimenté » </a:t>
            </a:r>
          </a:p>
          <a:p>
            <a:pPr lvl="1"/>
            <a:r>
              <a:rPr lang="fr-FR" dirty="0"/>
              <a:t>Instaurer un climat de confiance nécessaire afin que l’enfant et les parents adhèrent au projet thérapeutique. </a:t>
            </a:r>
          </a:p>
          <a:p>
            <a:endParaRPr lang="fr-FR" sz="900" dirty="0"/>
          </a:p>
          <a:p>
            <a:r>
              <a:rPr lang="fr-FR" dirty="0"/>
              <a:t>Cette information doit être </a:t>
            </a:r>
          </a:p>
          <a:p>
            <a:pPr lvl="1"/>
            <a:r>
              <a:rPr lang="fr-FR" b="1" dirty="0"/>
              <a:t>Claire, intelligible, loyale et appropriée,</a:t>
            </a:r>
          </a:p>
          <a:p>
            <a:pPr lvl="1"/>
            <a:r>
              <a:rPr lang="fr-FR" dirty="0"/>
              <a:t>Vis-à-vis des parents mais aussi de l’enfant. </a:t>
            </a:r>
          </a:p>
          <a:p>
            <a:endParaRPr lang="fr-FR" dirty="0"/>
          </a:p>
          <a:p>
            <a:r>
              <a:rPr lang="fr-FR" dirty="0"/>
              <a:t>Contenant</a:t>
            </a:r>
          </a:p>
          <a:p>
            <a:pPr lvl="1"/>
            <a:r>
              <a:rPr lang="fr-FR" dirty="0"/>
              <a:t>l’état de santé de l’enfant et l’évolution prévisible de sa pathologie ; </a:t>
            </a:r>
          </a:p>
          <a:p>
            <a:pPr lvl="1"/>
            <a:r>
              <a:rPr lang="fr-FR" dirty="0"/>
              <a:t>la nature et les conséquences des thérapeutiques proposées ; </a:t>
            </a:r>
          </a:p>
          <a:p>
            <a:pPr lvl="1"/>
            <a:r>
              <a:rPr lang="fr-FR" dirty="0"/>
              <a:t>les conséquences prévisibles en cas de refus ; </a:t>
            </a:r>
          </a:p>
          <a:p>
            <a:pPr lvl="1"/>
            <a:r>
              <a:rPr lang="fr-FR" dirty="0"/>
              <a:t>les alternatives thérapeutiques.</a:t>
            </a:r>
          </a:p>
          <a:p>
            <a:endParaRPr lang="fr-FR" sz="1100" dirty="0"/>
          </a:p>
          <a:p>
            <a:r>
              <a:rPr lang="fr-FR" i="1" dirty="0"/>
              <a:t>C’est au médecin qu’il revient d’apporter la preuve qu’il a correctement informé les parents</a:t>
            </a:r>
          </a:p>
        </p:txBody>
      </p:sp>
    </p:spTree>
    <p:extLst>
      <p:ext uri="{BB962C8B-B14F-4D97-AF65-F5344CB8AC3E}">
        <p14:creationId xmlns:p14="http://schemas.microsoft.com/office/powerpoint/2010/main" val="31997498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9355</TotalTime>
  <Words>2673</Words>
  <Application>Microsoft Office PowerPoint</Application>
  <PresentationFormat>Grand écran</PresentationFormat>
  <Paragraphs>246</Paragraphs>
  <Slides>24</Slides>
  <Notes>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24</vt:i4>
      </vt:variant>
    </vt:vector>
  </HeadingPairs>
  <TitlesOfParts>
    <vt:vector size="28" baseType="lpstr">
      <vt:lpstr>Arial</vt:lpstr>
      <vt:lpstr>Calibri</vt:lpstr>
      <vt:lpstr>Calibri Light</vt:lpstr>
      <vt:lpstr>Thème Office</vt:lpstr>
      <vt:lpstr>Le consentement  du patient mineur</vt:lpstr>
      <vt:lpstr>Julia, 2 ans et demi</vt:lpstr>
      <vt:lpstr>Présentation PowerPoint</vt:lpstr>
      <vt:lpstr>Présentation PowerPoint</vt:lpstr>
      <vt:lpstr>Présentation PowerPoint</vt:lpstr>
      <vt:lpstr>Information du patient mineur Informer les parents</vt:lpstr>
      <vt:lpstr>Information du patient mineur  Informer le mineur</vt:lpstr>
      <vt:lpstr>L’appréhension du concept de maladie par les enfants</vt:lpstr>
      <vt:lpstr>Information du patient mineur : Qui, comment et quoi ???</vt:lpstr>
      <vt:lpstr>Présentation PowerPoint</vt:lpstr>
      <vt:lpstr>Présentation PowerPoint</vt:lpstr>
      <vt:lpstr>Quels fondements juridiques pour quel consentement ? </vt:lpstr>
      <vt:lpstr>L’autorité parental</vt:lpstr>
      <vt:lpstr>Présentation PowerPoint</vt:lpstr>
      <vt:lpstr>Consentement </vt:lpstr>
      <vt:lpstr>La majorité légale et la majorité médicale</vt:lpstr>
      <vt:lpstr>Présentation PowerPoint</vt:lpstr>
      <vt:lpstr>Présentation PowerPoint</vt:lpstr>
      <vt:lpstr>Présentation PowerPoint</vt:lpstr>
      <vt:lpstr>Cas 1</vt:lpstr>
      <vt:lpstr>Cas 2 Fanny 16 ans</vt:lpstr>
      <vt:lpstr>Cas n 3</vt:lpstr>
      <vt:lpstr>Julia, 2 ans et demi</vt:lpstr>
      <vt:lpstr>Une meilleur implication des enfants pour de meilleurs soins</vt:lpstr>
    </vt:vector>
  </TitlesOfParts>
  <Company>CHU Montpellier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MOREAU JOHAN</dc:creator>
  <cp:lastModifiedBy>Johan MOREAU</cp:lastModifiedBy>
  <cp:revision>67</cp:revision>
  <dcterms:created xsi:type="dcterms:W3CDTF">2023-04-24T13:50:36Z</dcterms:created>
  <dcterms:modified xsi:type="dcterms:W3CDTF">2023-10-05T10:32:06Z</dcterms:modified>
</cp:coreProperties>
</file>