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8" r:id="rId4"/>
    <p:sldMasterId id="2147483700" r:id="rId5"/>
  </p:sldMasterIdLst>
  <p:sldIdLst>
    <p:sldId id="256" r:id="rId6"/>
    <p:sldId id="258" r:id="rId7"/>
    <p:sldId id="348" r:id="rId8"/>
    <p:sldId id="349" r:id="rId9"/>
    <p:sldId id="385" r:id="rId10"/>
    <p:sldId id="260" r:id="rId11"/>
    <p:sldId id="388" r:id="rId12"/>
    <p:sldId id="389" r:id="rId13"/>
    <p:sldId id="391" r:id="rId14"/>
    <p:sldId id="390" r:id="rId15"/>
    <p:sldId id="387" r:id="rId16"/>
    <p:sldId id="290" r:id="rId17"/>
    <p:sldId id="280" r:id="rId18"/>
    <p:sldId id="291" r:id="rId19"/>
    <p:sldId id="292" r:id="rId20"/>
    <p:sldId id="293" r:id="rId21"/>
    <p:sldId id="294" r:id="rId22"/>
    <p:sldId id="296" r:id="rId23"/>
    <p:sldId id="295" r:id="rId24"/>
    <p:sldId id="297" r:id="rId25"/>
    <p:sldId id="298" r:id="rId26"/>
    <p:sldId id="265" r:id="rId27"/>
    <p:sldId id="266" r:id="rId28"/>
    <p:sldId id="299" r:id="rId29"/>
    <p:sldId id="303" r:id="rId30"/>
    <p:sldId id="304" r:id="rId31"/>
    <p:sldId id="300" r:id="rId32"/>
    <p:sldId id="301" r:id="rId33"/>
    <p:sldId id="302" r:id="rId34"/>
    <p:sldId id="289" r:id="rId35"/>
    <p:sldId id="283" r:id="rId36"/>
    <p:sldId id="285" r:id="rId37"/>
    <p:sldId id="284" r:id="rId38"/>
    <p:sldId id="286" r:id="rId39"/>
    <p:sldId id="288" r:id="rId40"/>
    <p:sldId id="305" r:id="rId41"/>
    <p:sldId id="306" r:id="rId4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5.jp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-nas-pca.chu-toulouse.fr\CLAUDET\Mes%20Documents\Dossier%20Zaza\Intox\GTIntoxAccEnfts-Anses\INTOX%20INF15%20201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-nas-pca.chu-toulouse.fr\CLAUDET\Mes%20Documents\Dossier%20Zaza\Intox\Drogues\Cocaine\CocaKid\CompilCentresFinal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4"/>
          <c:order val="4"/>
          <c:tx>
            <c:strRef>
              <c:f>CANNABIS!$A$31</c:f>
              <c:strCache>
                <c:ptCount val="1"/>
                <c:pt idx="0">
                  <c:v>PICU admissions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FF0000"/>
              </a:solidFill>
            </a:ln>
            <a:effectLst/>
          </c:spPr>
          <c:invertIfNegative val="0"/>
          <c:dLbls>
            <c:spPr>
              <a:solidFill>
                <a:srgbClr val="FF0000">
                  <a:alpha val="64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CANNABIS!$B$26:$T$26</c15:sqref>
                  </c15:fullRef>
                </c:ext>
              </c:extLst>
              <c:f>CANNABIS!$H$26:$T$26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CANNABIS!$B$31:$T$31</c15:sqref>
                  </c15:fullRef>
                </c:ext>
              </c:extLst>
              <c:f>CANNABIS!$H$31:$T$31</c:f>
              <c:numCache>
                <c:formatCode>General</c:formatCode>
                <c:ptCount val="13"/>
                <c:pt idx="4">
                  <c:v>11</c:v>
                </c:pt>
                <c:pt idx="5">
                  <c:v>18</c:v>
                </c:pt>
                <c:pt idx="6">
                  <c:v>24</c:v>
                </c:pt>
                <c:pt idx="7">
                  <c:v>45</c:v>
                </c:pt>
                <c:pt idx="8">
                  <c:v>33</c:v>
                </c:pt>
                <c:pt idx="9">
                  <c:v>56</c:v>
                </c:pt>
                <c:pt idx="10">
                  <c:v>47</c:v>
                </c:pt>
                <c:pt idx="11">
                  <c:v>40</c:v>
                </c:pt>
                <c:pt idx="12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B4-42A3-976F-639078461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545536"/>
        <c:axId val="472968928"/>
      </c:barChart>
      <c:lineChart>
        <c:grouping val="standard"/>
        <c:varyColors val="0"/>
        <c:ser>
          <c:idx val="2"/>
          <c:order val="2"/>
          <c:tx>
            <c:strRef>
              <c:f>CANNABIS!$A$29</c:f>
              <c:strCache>
                <c:ptCount val="1"/>
                <c:pt idx="0">
                  <c:v>Children aged less than 6 years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extLst>
                <c:ext xmlns:c15="http://schemas.microsoft.com/office/drawing/2012/chart" uri="{02D57815-91ED-43cb-92C2-25804820EDAC}">
                  <c15:fullRef>
                    <c15:sqref>CANNABIS!$B$26:$T$26</c15:sqref>
                  </c15:fullRef>
                </c:ext>
              </c:extLst>
              <c:f>CANNABIS!$H$26:$T$26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CANNABIS!$B$29:$T$29</c15:sqref>
                  </c15:fullRef>
                </c:ext>
              </c:extLst>
              <c:f>CANNABIS!$H$29:$T$29</c:f>
              <c:numCache>
                <c:formatCode>General</c:formatCode>
                <c:ptCount val="13"/>
                <c:pt idx="0">
                  <c:v>68</c:v>
                </c:pt>
                <c:pt idx="1">
                  <c:v>77</c:v>
                </c:pt>
                <c:pt idx="2">
                  <c:v>83</c:v>
                </c:pt>
                <c:pt idx="3">
                  <c:v>176</c:v>
                </c:pt>
                <c:pt idx="4">
                  <c:v>275</c:v>
                </c:pt>
                <c:pt idx="5">
                  <c:v>295</c:v>
                </c:pt>
                <c:pt idx="6">
                  <c:v>404</c:v>
                </c:pt>
                <c:pt idx="7">
                  <c:v>378</c:v>
                </c:pt>
                <c:pt idx="8">
                  <c:v>349</c:v>
                </c:pt>
                <c:pt idx="9">
                  <c:v>488</c:v>
                </c:pt>
                <c:pt idx="10">
                  <c:v>321</c:v>
                </c:pt>
                <c:pt idx="11">
                  <c:v>278</c:v>
                </c:pt>
                <c:pt idx="12">
                  <c:v>318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DB4-42A3-976F-6390784613A4}"/>
            </c:ext>
          </c:extLst>
        </c:ser>
        <c:ser>
          <c:idx val="3"/>
          <c:order val="3"/>
          <c:tx>
            <c:strRef>
              <c:f>CANNABIS!$A$30</c:f>
              <c:strCache>
                <c:ptCount val="1"/>
                <c:pt idx="0">
                  <c:v>Children aged 1 year or younger</c:v>
                </c:pt>
              </c:strCache>
            </c:strRef>
          </c:tx>
          <c:spPr>
            <a:ln w="28575" cap="rnd">
              <a:solidFill>
                <a:srgbClr val="00206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extLst>
                <c:ext xmlns:c15="http://schemas.microsoft.com/office/drawing/2012/chart" uri="{02D57815-91ED-43cb-92C2-25804820EDAC}">
                  <c15:fullRef>
                    <c15:sqref>CANNABIS!$B$26:$T$26</c15:sqref>
                  </c15:fullRef>
                </c:ext>
              </c:extLst>
              <c:f>CANNABIS!$H$26:$T$26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CANNABIS!$B$30:$T$30</c15:sqref>
                  </c15:fullRef>
                </c:ext>
              </c:extLst>
              <c:f>CANNABIS!$H$30:$T$30</c:f>
              <c:numCache>
                <c:formatCode>General</c:formatCode>
                <c:ptCount val="13"/>
                <c:pt idx="0">
                  <c:v>50</c:v>
                </c:pt>
                <c:pt idx="1">
                  <c:v>61</c:v>
                </c:pt>
                <c:pt idx="2">
                  <c:v>66</c:v>
                </c:pt>
                <c:pt idx="3">
                  <c:v>157</c:v>
                </c:pt>
                <c:pt idx="4">
                  <c:v>239</c:v>
                </c:pt>
                <c:pt idx="5">
                  <c:v>258</c:v>
                </c:pt>
                <c:pt idx="6">
                  <c:v>348</c:v>
                </c:pt>
                <c:pt idx="7">
                  <c:v>346</c:v>
                </c:pt>
                <c:pt idx="8">
                  <c:v>311</c:v>
                </c:pt>
                <c:pt idx="9">
                  <c:v>411</c:v>
                </c:pt>
                <c:pt idx="10">
                  <c:v>288</c:v>
                </c:pt>
                <c:pt idx="11">
                  <c:v>234</c:v>
                </c:pt>
                <c:pt idx="12">
                  <c:v>267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CDB4-42A3-976F-639078461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2541536"/>
        <c:axId val="355366080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CANNABIS!$A$28</c15:sqref>
                        </c15:formulaRef>
                      </c:ext>
                    </c:extLst>
                    <c:strCache>
                      <c:ptCount val="1"/>
                      <c:pt idx="0">
                        <c:v>Intoxication âge&lt;15 ans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ullRef>
                          <c15:sqref>CANNABIS!$B$26:$T$26</c15:sqref>
                        </c15:fullRef>
                        <c15:formulaRef>
                          <c15:sqref>CANNABIS!$H$26:$T$26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ullRef>
                          <c15:sqref>CANNABIS!$B$28:$Q$28</c15:sqref>
                        </c15:fullRef>
                        <c15:formulaRef>
                          <c15:sqref>CANNABIS!$H$28:$Q$28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225</c:v>
                      </c:pt>
                      <c:pt idx="1">
                        <c:v>254</c:v>
                      </c:pt>
                      <c:pt idx="2">
                        <c:v>247</c:v>
                      </c:pt>
                      <c:pt idx="3">
                        <c:v>365</c:v>
                      </c:pt>
                      <c:pt idx="4">
                        <c:v>524</c:v>
                      </c:pt>
                      <c:pt idx="5">
                        <c:v>543</c:v>
                      </c:pt>
                      <c:pt idx="6">
                        <c:v>607</c:v>
                      </c:pt>
                      <c:pt idx="7">
                        <c:v>677</c:v>
                      </c:pt>
                      <c:pt idx="8">
                        <c:v>711</c:v>
                      </c:pt>
                      <c:pt idx="9">
                        <c:v>846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CDB4-42A3-976F-6390784613A4}"/>
                  </c:ext>
                </c:extLst>
              </c15:ser>
            </c15:filteredLineSeries>
          </c:ext>
        </c:extLst>
      </c:lineChart>
      <c:lineChart>
        <c:grouping val="standard"/>
        <c:varyColors val="0"/>
        <c:ser>
          <c:idx val="0"/>
          <c:order val="0"/>
          <c:tx>
            <c:strRef>
              <c:f>CANNABIS!$A$27</c:f>
              <c:strCache>
                <c:ptCount val="1"/>
                <c:pt idx="0">
                  <c:v>[THC], %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square"/>
            <c:size val="14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CANNABIS!$B$26:$T$26</c15:sqref>
                  </c15:fullRef>
                </c:ext>
              </c:extLst>
              <c:f>CANNABIS!$H$26:$T$26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CANNABIS!$B$27:$T$27</c15:sqref>
                  </c15:fullRef>
                </c:ext>
              </c:extLst>
              <c:f>CANNABIS!$H$27:$T$27</c:f>
              <c:numCache>
                <c:formatCode>General</c:formatCode>
                <c:ptCount val="13"/>
                <c:pt idx="0">
                  <c:v>11.1</c:v>
                </c:pt>
                <c:pt idx="1">
                  <c:v>11.9</c:v>
                </c:pt>
                <c:pt idx="2">
                  <c:v>15.8</c:v>
                </c:pt>
                <c:pt idx="3">
                  <c:v>17.399999999999999</c:v>
                </c:pt>
                <c:pt idx="4">
                  <c:v>20.7</c:v>
                </c:pt>
                <c:pt idx="5">
                  <c:v>22</c:v>
                </c:pt>
                <c:pt idx="6">
                  <c:v>23</c:v>
                </c:pt>
                <c:pt idx="7">
                  <c:v>25</c:v>
                </c:pt>
                <c:pt idx="8">
                  <c:v>26.5</c:v>
                </c:pt>
                <c:pt idx="9">
                  <c:v>28</c:v>
                </c:pt>
                <c:pt idx="10">
                  <c:v>27</c:v>
                </c:pt>
                <c:pt idx="11">
                  <c:v>27</c:v>
                </c:pt>
                <c:pt idx="12">
                  <c:v>30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DB4-42A3-976F-639078461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2545536"/>
        <c:axId val="472968928"/>
      </c:lineChart>
      <c:catAx>
        <c:axId val="33254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fr-FR"/>
          </a:p>
        </c:txPr>
        <c:crossAx val="355366080"/>
        <c:crosses val="autoZero"/>
        <c:auto val="1"/>
        <c:lblAlgn val="ctr"/>
        <c:lblOffset val="100"/>
        <c:noMultiLvlLbl val="0"/>
      </c:catAx>
      <c:valAx>
        <c:axId val="35536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Number of admissions to French pediatric emergency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fr-FR"/>
          </a:p>
        </c:txPr>
        <c:crossAx val="332541536"/>
        <c:crosses val="autoZero"/>
        <c:crossBetween val="between"/>
      </c:valAx>
      <c:valAx>
        <c:axId val="47296892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Admissions to PICU and THC concentration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fr-FR"/>
          </a:p>
        </c:txPr>
        <c:crossAx val="332545536"/>
        <c:crosses val="max"/>
        <c:crossBetween val="between"/>
        <c:majorUnit val="5"/>
      </c:valAx>
      <c:catAx>
        <c:axId val="332545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29689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468557078284397E-2"/>
          <c:y val="0.89475260075030094"/>
          <c:w val="0.88306270859186209"/>
          <c:h val="8.10692654208726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5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'[INTOX INF15 2014.xlsx]Feuil1'!$I$213</c:f>
              <c:strCache>
                <c:ptCount val="1"/>
                <c:pt idx="0">
                  <c:v>Nb Intox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'[INTOX INF15 2014.xlsx]Feuil1'!$J$212:$P$212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'[INTOX INF15 2014.xlsx]Feuil1'!$J$213:$P$213</c:f>
              <c:numCache>
                <c:formatCode>0</c:formatCode>
                <c:ptCount val="7"/>
                <c:pt idx="0">
                  <c:v>3884</c:v>
                </c:pt>
                <c:pt idx="1">
                  <c:v>3816</c:v>
                </c:pt>
                <c:pt idx="2">
                  <c:v>3959</c:v>
                </c:pt>
                <c:pt idx="3">
                  <c:v>3716</c:v>
                </c:pt>
                <c:pt idx="4">
                  <c:v>3720</c:v>
                </c:pt>
                <c:pt idx="5">
                  <c:v>3690</c:v>
                </c:pt>
                <c:pt idx="6">
                  <c:v>3519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6FD-4D03-8BF9-64D1A5099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0846912"/>
        <c:axId val="740845600"/>
      </c:lineChart>
      <c:lineChart>
        <c:grouping val="standard"/>
        <c:varyColors val="0"/>
        <c:ser>
          <c:idx val="1"/>
          <c:order val="1"/>
          <c:tx>
            <c:strRef>
              <c:f>'[INTOX INF15 2014.xlsx]Feuil1'!$I$214</c:f>
              <c:strCache>
                <c:ptCount val="1"/>
                <c:pt idx="0">
                  <c:v>Adm Réa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'[INTOX INF15 2014.xlsx]Feuil1'!$J$212:$P$212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'[INTOX INF15 2014.xlsx]Feuil1'!$J$214:$P$214</c:f>
              <c:numCache>
                <c:formatCode>0</c:formatCode>
                <c:ptCount val="7"/>
                <c:pt idx="0">
                  <c:v>63</c:v>
                </c:pt>
                <c:pt idx="1">
                  <c:v>76</c:v>
                </c:pt>
                <c:pt idx="2">
                  <c:v>86</c:v>
                </c:pt>
                <c:pt idx="3">
                  <c:v>111</c:v>
                </c:pt>
                <c:pt idx="4">
                  <c:v>111</c:v>
                </c:pt>
                <c:pt idx="5">
                  <c:v>112</c:v>
                </c:pt>
                <c:pt idx="6">
                  <c:v>115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6FD-4D03-8BF9-64D1A5099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9048168"/>
        <c:axId val="489039640"/>
      </c:lineChart>
      <c:catAx>
        <c:axId val="74084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fr-FR"/>
          </a:p>
        </c:txPr>
        <c:crossAx val="740845600"/>
        <c:crosses val="autoZero"/>
        <c:auto val="1"/>
        <c:lblAlgn val="ctr"/>
        <c:lblOffset val="100"/>
        <c:noMultiLvlLbl val="0"/>
      </c:catAx>
      <c:valAx>
        <c:axId val="74084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fr-FR" b="1">
                    <a:solidFill>
                      <a:schemeClr val="accent5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Nombre</a:t>
                </a:r>
                <a:r>
                  <a:rPr lang="fr-FR" b="1" baseline="0">
                    <a:solidFill>
                      <a:schemeClr val="accent5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 total d'intoxication annuelle</a:t>
                </a:r>
                <a:endParaRPr lang="fr-FR" b="1">
                  <a:solidFill>
                    <a:schemeClr val="accent5">
                      <a:lumMod val="50000"/>
                    </a:schemeClr>
                  </a:solidFill>
                  <a:latin typeface="Arial Narrow" panose="020B060602020203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accent5">
                      <a:lumMod val="50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fr-FR"/>
          </a:p>
        </c:txPr>
        <c:crossAx val="740846912"/>
        <c:crosses val="autoZero"/>
        <c:crossBetween val="between"/>
      </c:valAx>
      <c:valAx>
        <c:axId val="489039640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fr-FR"/>
          </a:p>
        </c:txPr>
        <c:crossAx val="489048168"/>
        <c:crosses val="max"/>
        <c:crossBetween val="between"/>
      </c:valAx>
      <c:catAx>
        <c:axId val="489048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90396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Feuil3!$A$2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Feuil3!$B$1:$P$1</c:f>
              <c:strCache>
                <c:ptCount val="15"/>
                <c:pt idx="0">
                  <c:v>[0-1[</c:v>
                </c:pt>
                <c:pt idx="1">
                  <c:v>[1-2[</c:v>
                </c:pt>
                <c:pt idx="2">
                  <c:v>[2-3[</c:v>
                </c:pt>
                <c:pt idx="3">
                  <c:v>[3-4[</c:v>
                </c:pt>
                <c:pt idx="4">
                  <c:v>[4-5[</c:v>
                </c:pt>
                <c:pt idx="5">
                  <c:v>[5-6[</c:v>
                </c:pt>
                <c:pt idx="6">
                  <c:v>[6-7[</c:v>
                </c:pt>
                <c:pt idx="7">
                  <c:v>[7-8[</c:v>
                </c:pt>
                <c:pt idx="8">
                  <c:v>[8-9[</c:v>
                </c:pt>
                <c:pt idx="9">
                  <c:v>[9-10[</c:v>
                </c:pt>
                <c:pt idx="10">
                  <c:v>[10-11[</c:v>
                </c:pt>
                <c:pt idx="11">
                  <c:v>[11-12[</c:v>
                </c:pt>
                <c:pt idx="12">
                  <c:v>[12-13[</c:v>
                </c:pt>
                <c:pt idx="13">
                  <c:v>[13-14[</c:v>
                </c:pt>
                <c:pt idx="14">
                  <c:v>[14-15[</c:v>
                </c:pt>
              </c:strCache>
            </c:strRef>
          </c:cat>
          <c:val>
            <c:numRef>
              <c:f>Feuil3!$B$2:$P$2</c:f>
              <c:numCache>
                <c:formatCode>General</c:formatCode>
                <c:ptCount val="15"/>
                <c:pt idx="0">
                  <c:v>16</c:v>
                </c:pt>
                <c:pt idx="1">
                  <c:v>9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8</c:v>
                </c:pt>
                <c:pt idx="1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DC-44AC-BC9C-AD0E5247B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3434271"/>
        <c:axId val="282344959"/>
      </c:barChart>
      <c:catAx>
        <c:axId val="2634342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Age (years)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fr-FR"/>
          </a:p>
        </c:txPr>
        <c:crossAx val="282344959"/>
        <c:crosses val="autoZero"/>
        <c:auto val="1"/>
        <c:lblAlgn val="ctr"/>
        <c:lblOffset val="100"/>
        <c:noMultiLvlLbl val="0"/>
      </c:catAx>
      <c:valAx>
        <c:axId val="28234495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Number of admissions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fr-FR"/>
          </a:p>
        </c:txPr>
        <c:crossAx val="263434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Feuil3!$A$22</c:f>
              <c:strCache>
                <c:ptCount val="1"/>
                <c:pt idx="0">
                  <c:v>PICU admissions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8575">
              <a:solidFill>
                <a:srgbClr val="FF0000"/>
              </a:solidFill>
              <a:prstDash val="solid"/>
            </a:ln>
            <a:effectLst/>
          </c:spPr>
          <c:invertIfNegative val="0"/>
          <c:cat>
            <c:numRef>
              <c:f>Feuil3!$B$20:$L$20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Feuil3!$B$22:$L$22</c:f>
              <c:numCache>
                <c:formatCode>General</c:formatCode>
                <c:ptCount val="11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8F-45C7-8C7E-B7773A3FD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3892031"/>
        <c:axId val="232254399"/>
      </c:barChart>
      <c:lineChart>
        <c:grouping val="standard"/>
        <c:varyColors val="0"/>
        <c:ser>
          <c:idx val="0"/>
          <c:order val="0"/>
          <c:tx>
            <c:strRef>
              <c:f>Feuil3!$A$21</c:f>
              <c:strCache>
                <c:ptCount val="1"/>
                <c:pt idx="0">
                  <c:v>French PED admissions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Feuil3!$B$20:$L$20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Feuil3!$B$21:$L$21</c:f>
              <c:numCache>
                <c:formatCode>General</c:formatCode>
                <c:ptCount val="11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4</c:v>
                </c:pt>
                <c:pt idx="6">
                  <c:v>3</c:v>
                </c:pt>
                <c:pt idx="7">
                  <c:v>11</c:v>
                </c:pt>
                <c:pt idx="8">
                  <c:v>9</c:v>
                </c:pt>
                <c:pt idx="9">
                  <c:v>18</c:v>
                </c:pt>
                <c:pt idx="10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8F-45C7-8C7E-B7773A3FDD6D}"/>
            </c:ext>
          </c:extLst>
        </c:ser>
        <c:ser>
          <c:idx val="3"/>
          <c:order val="3"/>
          <c:tx>
            <c:strRef>
              <c:f>Feuil3!$A$24</c:f>
              <c:strCache>
                <c:ptCount val="1"/>
                <c:pt idx="0">
                  <c:v>French National CIM-10 diagnosis base</c:v>
                </c:pt>
              </c:strCache>
            </c:strRef>
          </c:tx>
          <c:spPr>
            <a:ln w="28575" cap="rnd">
              <a:solidFill>
                <a:srgbClr val="00206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Feuil3!$B$20:$L$20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Feuil3!$B$24:$L$24</c:f>
              <c:numCache>
                <c:formatCode>General</c:formatCode>
                <c:ptCount val="11"/>
                <c:pt idx="0">
                  <c:v>3</c:v>
                </c:pt>
                <c:pt idx="1">
                  <c:v>4</c:v>
                </c:pt>
                <c:pt idx="2">
                  <c:v>8</c:v>
                </c:pt>
                <c:pt idx="3">
                  <c:v>11</c:v>
                </c:pt>
                <c:pt idx="4">
                  <c:v>9</c:v>
                </c:pt>
                <c:pt idx="5">
                  <c:v>8</c:v>
                </c:pt>
                <c:pt idx="6">
                  <c:v>18</c:v>
                </c:pt>
                <c:pt idx="7">
                  <c:v>22</c:v>
                </c:pt>
                <c:pt idx="8">
                  <c:v>29</c:v>
                </c:pt>
                <c:pt idx="9">
                  <c:v>44</c:v>
                </c:pt>
                <c:pt idx="10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8F-45C7-8C7E-B7773A3FD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387167"/>
        <c:axId val="561580767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Feuil3!$A$23</c15:sqref>
                        </c15:formulaRef>
                      </c:ext>
                    </c:extLst>
                    <c:strCache>
                      <c:ptCount val="1"/>
                      <c:pt idx="0">
                        <c:v>% PICU admissions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Feuil3!$B$20:$L$20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Feuil3!$B$23:$L$23</c15:sqref>
                        </c15:formulaRef>
                      </c:ext>
                    </c:extLst>
                    <c:numCache>
                      <c:formatCode>0%</c:formatCode>
                      <c:ptCount val="11"/>
                      <c:pt idx="0">
                        <c:v>0.33333333333333331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0.18181818181818182</c:v>
                      </c:pt>
                      <c:pt idx="8">
                        <c:v>0.22222222222222221</c:v>
                      </c:pt>
                      <c:pt idx="9">
                        <c:v>0.16666666666666666</c:v>
                      </c:pt>
                      <c:pt idx="10">
                        <c:v>0.16666666666666666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E48F-45C7-8C7E-B7773A3FDD6D}"/>
                  </c:ext>
                </c:extLst>
              </c15:ser>
            </c15:filteredLineSeries>
          </c:ext>
        </c:extLst>
      </c:lineChart>
      <c:catAx>
        <c:axId val="403387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fr-FR"/>
          </a:p>
        </c:txPr>
        <c:crossAx val="561580767"/>
        <c:crosses val="autoZero"/>
        <c:auto val="1"/>
        <c:lblAlgn val="ctr"/>
        <c:lblOffset val="100"/>
        <c:noMultiLvlLbl val="0"/>
      </c:catAx>
      <c:valAx>
        <c:axId val="561580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Number of cases, 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fr-FR"/>
          </a:p>
        </c:txPr>
        <c:crossAx val="403387167"/>
        <c:crosses val="autoZero"/>
        <c:crossBetween val="between"/>
      </c:valAx>
      <c:valAx>
        <c:axId val="232254399"/>
        <c:scaling>
          <c:orientation val="minMax"/>
          <c:max val="5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Number of PICU admissions, 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fr-FR"/>
          </a:p>
        </c:txPr>
        <c:crossAx val="673892031"/>
        <c:crosses val="max"/>
        <c:crossBetween val="between"/>
        <c:majorUnit val="1"/>
      </c:valAx>
      <c:catAx>
        <c:axId val="67389203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225439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889920905444407"/>
          <c:y val="0.87837319007452874"/>
          <c:w val="0.77068997826185237"/>
          <c:h val="0.110086057362386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Feuil3!$A$48</c:f>
              <c:strCache>
                <c:ptCount val="1"/>
                <c:pt idx="0">
                  <c:v>PSS 1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Feuil3!$B$47:$L$47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Feuil3!$B$48:$L$48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6</c:v>
                </c:pt>
                <c:pt idx="1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F1-40F7-9F6E-BF6BD908E5FE}"/>
            </c:ext>
          </c:extLst>
        </c:ser>
        <c:ser>
          <c:idx val="1"/>
          <c:order val="1"/>
          <c:tx>
            <c:strRef>
              <c:f>Feuil3!$A$49</c:f>
              <c:strCache>
                <c:ptCount val="1"/>
                <c:pt idx="0">
                  <c:v>PSS2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Feuil3!$B$47:$L$47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Feuil3!$B$49:$L$49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3</c:v>
                </c:pt>
                <c:pt idx="8">
                  <c:v>0</c:v>
                </c:pt>
                <c:pt idx="9">
                  <c:v>1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F1-40F7-9F6E-BF6BD908E5FE}"/>
            </c:ext>
          </c:extLst>
        </c:ser>
        <c:ser>
          <c:idx val="2"/>
          <c:order val="2"/>
          <c:tx>
            <c:strRef>
              <c:f>Feuil3!$A$50</c:f>
              <c:strCache>
                <c:ptCount val="1"/>
                <c:pt idx="0">
                  <c:v>PSS 3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Feuil3!$B$47:$L$47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Feuil3!$B$50:$L$50</c:f>
              <c:numCache>
                <c:formatCode>General</c:formatCode>
                <c:ptCount val="11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4</c:v>
                </c:pt>
                <c:pt idx="1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F1-40F7-9F6E-BF6BD908E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1253919"/>
        <c:axId val="562616031"/>
      </c:barChart>
      <c:catAx>
        <c:axId val="551253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562616031"/>
        <c:crosses val="autoZero"/>
        <c:auto val="1"/>
        <c:lblAlgn val="ctr"/>
        <c:lblOffset val="100"/>
        <c:noMultiLvlLbl val="0"/>
      </c:catAx>
      <c:valAx>
        <c:axId val="56261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551253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D62158-B922-4057-AF49-BC504FF1C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A48F89F-86D0-4420-9534-AE517DF4E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8888B0-3D28-4BF3-B582-E72FEF3CA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E103-C97D-40D2-A2DD-03146CC48F5E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29FEE8-F155-4583-B147-AF6F6541A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A28AEB-4752-4B92-A801-F0F108AC2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C3C3-7693-4A09-9745-12ADC85C9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375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8FDEE7-5641-42B1-ADFE-8D3A2AFF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E0DA31-3260-45A4-BEEA-9301E570E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B206E6-1500-43E7-B73C-221029090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E103-C97D-40D2-A2DD-03146CC48F5E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47C245-5F85-4552-A797-3544A3696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DCF4B3-D7ED-4437-BAD5-CAD35F219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C3C3-7693-4A09-9745-12ADC85C9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40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18D7DF4-F3D5-419B-9A3B-D1477F3868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5D1B70-660F-4936-94C6-4FC2C08D2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3D2E45-4CA1-41EB-B0EB-F0FE503F6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E103-C97D-40D2-A2DD-03146CC48F5E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049135-9389-4C3A-8B29-AF316A0A5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D8B35B-6A54-4F52-8044-F58F54114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C3C3-7693-4A09-9745-12ADC85C9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897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D64F93-D58D-47C3-A608-31CD93E42E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DA93AB-589F-44F3-BA8F-BFCCD276F5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9FAD19-B6B6-4424-9C01-428E052CC6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Garamond" pitchFamily="18" charset="0"/>
              </a:defRPr>
            </a:lvl1pPr>
          </a:lstStyle>
          <a:p>
            <a:pPr>
              <a:defRPr/>
            </a:pPr>
            <a:fld id="{DE3792D2-2033-4A86-A03C-B0E5A49F482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07008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C2B5C4-8179-4189-A2CF-E035C3EBCB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8DE6C6-2233-46FB-8D7B-1DC819E031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2952DD-52E1-4A4E-9E52-7867E831EC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Garamond" pitchFamily="18" charset="0"/>
              </a:defRPr>
            </a:lvl1pPr>
          </a:lstStyle>
          <a:p>
            <a:pPr>
              <a:defRPr/>
            </a:pPr>
            <a:fld id="{A9AFE0B4-FDF3-4F66-988F-C6FB3664465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04946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98673D-C563-45F4-81A9-7CBC7A3B34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45F70A-6ECF-4ACB-8540-E3BF81049D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B36F0D-437A-44A0-B07D-EEC8C71CD8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Garamond" pitchFamily="18" charset="0"/>
              </a:defRPr>
            </a:lvl1pPr>
          </a:lstStyle>
          <a:p>
            <a:pPr>
              <a:defRPr/>
            </a:pPr>
            <a:fld id="{94DDB6EB-4DA2-4B38-A265-9FDE3157ED7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70777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97E9F4-99E5-49CC-877A-B6D03EC199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0B21D0-318E-4623-89EF-83D78B007A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A0E7FF-C9B4-44FF-B26D-04329C473A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Garamond" pitchFamily="18" charset="0"/>
              </a:defRPr>
            </a:lvl1pPr>
          </a:lstStyle>
          <a:p>
            <a:pPr>
              <a:defRPr/>
            </a:pPr>
            <a:fld id="{C2D04848-3921-416F-A8B2-0E39D1BF2C9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90714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E73468F-E868-4B0F-936A-2155D4FD77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669732E-16F5-486D-9FDA-AECD10FF5C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C7780DF-45F8-4E28-A832-C6E256ACF5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Garamond" pitchFamily="18" charset="0"/>
              </a:defRPr>
            </a:lvl1pPr>
          </a:lstStyle>
          <a:p>
            <a:pPr>
              <a:defRPr/>
            </a:pPr>
            <a:fld id="{974AEC4E-08A0-4B4D-93CF-2994FBD9571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5217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8E1707D-C6F8-4236-A2F3-F25D590F3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0DF4AF2-B9D1-4F32-BEBA-DDB08AD0D7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15F747C-CB2D-4EA4-A441-D7D0B8BBE4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Garamond" pitchFamily="18" charset="0"/>
              </a:defRPr>
            </a:lvl1pPr>
          </a:lstStyle>
          <a:p>
            <a:pPr>
              <a:defRPr/>
            </a:pPr>
            <a:fld id="{7090587E-85D0-4A77-806B-E11C46A1BEA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86078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CA8FCAC-FF2D-4715-BDD0-4DA7DA3402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CCA6A97-8FDB-451C-A1EC-150954764D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B66E30-C14E-426A-B535-DE41F32341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Garamond" pitchFamily="18" charset="0"/>
              </a:defRPr>
            </a:lvl1pPr>
          </a:lstStyle>
          <a:p>
            <a:pPr>
              <a:defRPr/>
            </a:pPr>
            <a:fld id="{40774970-0F9A-47A3-9D11-BCEC7B79FAF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40873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8035E0-C024-458B-B014-8C9AC2BAA3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F1265D-11A5-47A8-81BE-D1CB61B8E9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694A21-8A15-43FC-8F4D-B2890D9497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Garamond" pitchFamily="18" charset="0"/>
              </a:defRPr>
            </a:lvl1pPr>
          </a:lstStyle>
          <a:p>
            <a:pPr>
              <a:defRPr/>
            </a:pPr>
            <a:fld id="{BC777764-2DB8-4A82-88D5-1177F21C9E7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7691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92F24-141A-4ECE-8495-D114D026D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D06F23-E87F-4249-9D81-2912D542A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E932AB-63C7-4027-A902-02F3FD257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E103-C97D-40D2-A2DD-03146CC48F5E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000047-AFA5-41DC-8223-5EDB389A0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F95AC5-2FDB-49AE-82F9-395A73142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C3C3-7693-4A09-9745-12ADC85C9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348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65D431-5327-40C7-A888-9F433B9D12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5CE886-5072-48EA-B5B9-2729F1A9AB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166B16-8359-4AD8-ACE4-F297B19067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Garamond" pitchFamily="18" charset="0"/>
              </a:defRPr>
            </a:lvl1pPr>
          </a:lstStyle>
          <a:p>
            <a:pPr>
              <a:defRPr/>
            </a:pPr>
            <a:fld id="{82467A19-A742-479B-A641-A9AF3507C49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04250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6EBEDA-B742-4C4B-A25B-D500B40C10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37F183-6434-4872-B00D-93C066D83F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9A9155-AF57-432E-9489-0F057647A1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Garamond" pitchFamily="18" charset="0"/>
              </a:defRPr>
            </a:lvl1pPr>
          </a:lstStyle>
          <a:p>
            <a:pPr>
              <a:defRPr/>
            </a:pPr>
            <a:fld id="{2ABAD1BE-BFD1-43A2-AC82-318113AE8FB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83874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362DDE-1AE8-4D29-9BEF-577873E637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BC8890-ED76-406F-9521-76D28B28A6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E2195B-A4B7-40AA-B452-CD26321946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Garamond" pitchFamily="18" charset="0"/>
              </a:defRPr>
            </a:lvl1pPr>
          </a:lstStyle>
          <a:p>
            <a:pPr>
              <a:defRPr/>
            </a:pPr>
            <a:fld id="{9D164CCD-8368-44FC-B46F-68E54B2C38F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59593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FFC5BF-9F60-4C8C-A4A7-67C0C8CCF9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FAED29-94C7-4B51-B3B4-4E6B0CB056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22B32D-8E89-43E8-BE22-510931253F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F3F63-4685-41D7-B40D-5F06F2B4360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80029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422112-5778-4289-A0A8-5B6A8DB64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241D9F-AE25-4DE9-8D82-4B27CE2DE9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5B968B-2A96-43EB-8CBF-49DAC75CC5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FEE8E-4B1B-4128-9AFC-53DA61ABDB6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261441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F92B8F-9FD2-4B16-98F2-83615B3714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1711AD-5411-4A53-ABD3-E9BB4E1204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683BEA-6676-4B42-AF99-EC95074605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CDE62-01B8-416B-A9A4-1E77C09F6CA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74144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0876D-428B-4EFD-94C6-EC677FF5A9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E55456-2266-409A-A298-84826B7096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4E77C3-6E88-4DEB-AFBA-6F0E81046A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70C16-0CBA-4820-B72C-7F9EBB803A0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13805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472D7E6-B83B-4351-B2B5-2111A5F899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60D78B2-C871-42CD-AD42-4C15A603BE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CCD55A3-2876-4602-903C-FE17C25A33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CC172-E52F-429F-89E8-D3106F8EB85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81238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4D1D0CE-D1DD-4DEE-9B42-15086D05B5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265D4E-AD5B-4848-8A37-D0023018BC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9A69DB-46AF-4C28-9CE8-2BCA5227BE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C89AE-7F85-4104-8DD5-F378108BF27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398911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20B8D0B-6E3C-4F71-8CAC-A44F3809F6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FD58868-7462-4989-B3FB-330F152609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794EFC2-4171-4398-8E03-AEC20C2C6C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48365-B4A5-400E-9F23-E6C750C5A66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4042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DDA3C2-8341-42BA-AF89-E52410A84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DB34C6-7641-493C-AB8F-1BABBA1C8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96D4DD-B0F7-4182-9092-185CA7F93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E103-C97D-40D2-A2DD-03146CC48F5E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CF6428-6653-49B8-9627-9FA91653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25583B-DF4C-4F44-9F52-3629DE0E5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C3C3-7693-4A09-9745-12ADC85C9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8003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AF6D5E-D38E-4B82-97F3-96F760CC5B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8D37E9-8C32-4213-8B34-9C990439F1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C82DAF-19B1-450B-B960-820A35FDA0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42EE2-F37C-4B86-9E75-5C34ED6FACA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406445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B47E3C-13C3-4858-B6BF-33E142E14E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482794-921D-41C4-919D-04DC0FC881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3F416A-4B2D-4F4B-B31C-C229D1DA6F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01665-916D-44C1-ACD9-8C484850627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93999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144670-CC5E-4987-8913-69936A4E39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CE6ADE-9C1F-4A1F-8B85-54D1C5351B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4E3BE0-96DE-4DD0-99FA-DD8D1F6CDA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3C4E7-64ED-4097-93DD-ED7C80208F5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819772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AC4E50-B82C-4C6C-A981-4FDFB494CB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133303-BC2D-4550-801D-DC2A68096B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96C064-8B10-4455-AE98-0B9956528A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3C58E-E828-4EFF-8686-7642AB1E1D5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025639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40CDB5-B7A9-4A7C-8884-BEDFA9D21A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40E34E-ABB5-4AAA-8B99-6DC5F329FF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79A1B4-FA91-43A3-87FE-032709C90F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8C086-64CB-40B2-876A-608B94EAF51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938953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231D15-161F-4FC1-853D-CD7C036757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50D69E-0520-41A2-9DD8-6DDFF75FF7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B0B420-7B3C-44E1-B68B-03CD8AF3BE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5BB18-DBFA-4454-AC03-85739DE2DA7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649684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47C1D5-52A2-4C61-B058-033A07D230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5DF694-E8E7-460E-A831-32D64CC259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EAE3C9-941D-49F6-9EA6-645FD83573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95473-86A1-49DB-8C89-550BECA1426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156565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80A8E5-C057-49A1-98C8-1AAE19C0FC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653C1E-7DA0-45EF-B3B7-5CC82D5C0D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80B391-1544-4216-9B9E-4E323044B8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63376-AEBB-42A0-B474-6DD7BB3D385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974774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13B6-2B8B-4E06-BFA0-794C9BE7709A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3EF3-3AF9-4E32-928D-9F6A38DCC9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9306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13B6-2B8B-4E06-BFA0-794C9BE7709A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3EF3-3AF9-4E32-928D-9F6A38DCC9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19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44645D-9AB2-4AE8-8CC1-CD4682ADF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5A6A37-0657-4CC1-8D67-17B8FC8FB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EDE8D46-368A-4461-A895-638F14C15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069DAC-F69A-44A9-8268-AFB9B540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E103-C97D-40D2-A2DD-03146CC48F5E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F242F0-A92D-412E-BB22-41217605A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FBE98D-B044-4C3A-ABB8-E9DDD7EA5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C3C3-7693-4A09-9745-12ADC85C9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0803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13B6-2B8B-4E06-BFA0-794C9BE7709A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3EF3-3AF9-4E32-928D-9F6A38DCC9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5119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13B6-2B8B-4E06-BFA0-794C9BE7709A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3EF3-3AF9-4E32-928D-9F6A38DCC9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818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13B6-2B8B-4E06-BFA0-794C9BE7709A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3EF3-3AF9-4E32-928D-9F6A38DCC9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5366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13B6-2B8B-4E06-BFA0-794C9BE7709A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3EF3-3AF9-4E32-928D-9F6A38DCC9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4907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13B6-2B8B-4E06-BFA0-794C9BE7709A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3EF3-3AF9-4E32-928D-9F6A38DCC9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525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13B6-2B8B-4E06-BFA0-794C9BE7709A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3EF3-3AF9-4E32-928D-9F6A38DCC9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5550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13B6-2B8B-4E06-BFA0-794C9BE7709A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3EF3-3AF9-4E32-928D-9F6A38DCC9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3332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13B6-2B8B-4E06-BFA0-794C9BE7709A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3EF3-3AF9-4E32-928D-9F6A38DCC9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4390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13B6-2B8B-4E06-BFA0-794C9BE7709A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3EF3-3AF9-4E32-928D-9F6A38DCC9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8048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4AF9-FC3E-43F7-9E6B-1C7B165BEC7C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2011-641C-4838-8E8E-D9EBA1148A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881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52C887-A966-414E-A895-C1D5EF418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5B88A7-D55B-417A-AACC-2C7BA668E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9CAF7D-30CE-4EA0-9C14-5ABF56ED1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213C895-DA64-4720-882D-60E0B458CA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BFC8F37-FF3D-4EB0-8D40-49E6B38D1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E0EB851-94BF-416D-8FCB-F61D941A4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E103-C97D-40D2-A2DD-03146CC48F5E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A6394D2-766D-4EE7-A6B1-E8E7AD3B9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574C8F3-50C4-496C-B37E-FDD7CCFB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C3C3-7693-4A09-9745-12ADC85C9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5790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4AF9-FC3E-43F7-9E6B-1C7B165BEC7C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2011-641C-4838-8E8E-D9EBA1148A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5641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4AF9-FC3E-43F7-9E6B-1C7B165BEC7C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2011-641C-4838-8E8E-D9EBA1148A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4866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4AF9-FC3E-43F7-9E6B-1C7B165BEC7C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2011-641C-4838-8E8E-D9EBA1148A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3612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4AF9-FC3E-43F7-9E6B-1C7B165BEC7C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2011-641C-4838-8E8E-D9EBA1148A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7477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4AF9-FC3E-43F7-9E6B-1C7B165BEC7C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2011-641C-4838-8E8E-D9EBA1148A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5303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4AF9-FC3E-43F7-9E6B-1C7B165BEC7C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2011-641C-4838-8E8E-D9EBA1148A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8926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4AF9-FC3E-43F7-9E6B-1C7B165BEC7C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2011-641C-4838-8E8E-D9EBA1148A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3905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4AF9-FC3E-43F7-9E6B-1C7B165BEC7C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2011-641C-4838-8E8E-D9EBA1148A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6263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4AF9-FC3E-43F7-9E6B-1C7B165BEC7C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2011-641C-4838-8E8E-D9EBA1148A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6026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4AF9-FC3E-43F7-9E6B-1C7B165BEC7C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2011-641C-4838-8E8E-D9EBA1148A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37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FDCE72-8C66-4BC2-BE76-812D61B72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724218B-F548-471A-8D46-67A7E8D6D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E103-C97D-40D2-A2DD-03146CC48F5E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CE3E19-A43A-4B29-9355-A9B22E34B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29EF54-1944-4329-B290-DD5399B6D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C3C3-7693-4A09-9745-12ADC85C9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53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5D20906-9345-4B7C-AD1B-5A4F91F22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E103-C97D-40D2-A2DD-03146CC48F5E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695AB8D-A1D1-4D17-AA23-8127936AE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576502-2CDA-4790-A2DE-896DCA878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C3C3-7693-4A09-9745-12ADC85C9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66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666ECB-DB3C-4B81-AFFE-2B297AF36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7D5707-24DE-4C3B-8E85-633D2A213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88F56C-D274-42F4-864C-18585147E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848229-E25B-43D7-9189-201123608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E103-C97D-40D2-A2DD-03146CC48F5E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D5002C-5E12-4918-8F93-774A1B546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FF930D-C2F0-4530-9D5E-74E12B69D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C3C3-7693-4A09-9745-12ADC85C9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61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3CB595-0A49-4D60-8918-C4561EBD7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26F27DA-9212-4DD0-AB2A-D4E9706D7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5C3EDF-262F-4594-BB81-9CEABAA14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012FA8-E4BC-493C-A466-706E9ED62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E103-C97D-40D2-A2DD-03146CC48F5E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3822AB-5375-4DD8-92E9-99D8A634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513EA7-335E-45F4-9471-2AC270EB2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C3C3-7693-4A09-9745-12ADC85C9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71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E75BB11-C2DC-4492-8452-B049BE0C3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067C0E-3F67-4F28-9785-106EB8BF6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1EBC41-BC40-4F84-B51A-D91CE758F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5E103-C97D-40D2-A2DD-03146CC48F5E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35BE14-FDE1-43E9-9676-16FDACCB3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9B97ED-726E-4972-94CC-9F1B0973B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2C3C3-7693-4A09-9745-12ADC85C9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97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XOF\Desktop\bandodiapo16.jpg">
            <a:extLst>
              <a:ext uri="{FF2B5EF4-FFF2-40B4-BE49-F238E27FC236}">
                <a16:creationId xmlns:a16="http://schemas.microsoft.com/office/drawing/2014/main" id="{88510BF3-C716-4F10-BB78-8DF6B609B8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B14CCBED-84F4-40A3-9238-8F35DBDC3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DBA53F47-FC3B-4B84-B503-C13BD34635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B6330CF-B9E5-4519-A000-04AA80E1985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"/>
                <a:ea typeface="+mn-ea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F488F1A-CF9E-4A5B-B424-7CDC9A39D2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"/>
                <a:ea typeface="+mn-ea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FC438E-D9BC-4C40-B14D-7310EAA324A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54D3FF8-34F7-42E0-B9E2-D98567958ED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4647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93BC543-DAE1-4C7C-B134-8EE4833399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6EF6F39-86FB-47C5-AEA2-6C21EA7CA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B26CD93-D2B3-4077-9C8A-CD9EA526F2B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4E43A81-7724-4093-9132-4F2A400C31D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AD4875E-6F35-4F02-9889-29AA0CAB4E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97BAD3F-318A-4C81-A197-2F208764378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0536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13B6-2B8B-4E06-BFA0-794C9BE7709A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53EF3-3AF9-4E32-928D-9F6A38DCC9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46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54AF9-FC3E-43F7-9E6B-1C7B165BEC7C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22011-641C-4838-8E8E-D9EBA1148A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08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7.png"/><Relationship Id="rId5" Type="http://schemas.microsoft.com/office/2007/relationships/hdphoto" Target="../media/hdphoto7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emcdda.europa.eu/publications/html/pods/waste-water-analysis_en" TargetMode="Externa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9.png"/><Relationship Id="rId4" Type="http://schemas.openxmlformats.org/officeDocument/2006/relationships/hyperlink" Target="https://insightcrime.org/investigations/cocaine-pipeline-europe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fdt.fr/BDD/publications/docs/OEDT2015EDR.pdf" TargetMode="External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1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4.xml"/><Relationship Id="rId4" Type="http://schemas.microsoft.com/office/2007/relationships/hdphoto" Target="../media/hdphoto12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5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>
            <a:extLst>
              <a:ext uri="{FF2B5EF4-FFF2-40B4-BE49-F238E27FC236}">
                <a16:creationId xmlns:a16="http://schemas.microsoft.com/office/drawing/2014/main" id="{19E146C4-BC26-40BF-8D4E-1E506201C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926" y="5281888"/>
            <a:ext cx="2438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>
            <a:extLst>
              <a:ext uri="{FF2B5EF4-FFF2-40B4-BE49-F238E27FC236}">
                <a16:creationId xmlns:a16="http://schemas.microsoft.com/office/drawing/2014/main" id="{BC489104-FE88-47EC-A0CC-8D61420C7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785" y="5064433"/>
            <a:ext cx="125412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>
            <a:extLst>
              <a:ext uri="{FF2B5EF4-FFF2-40B4-BE49-F238E27FC236}">
                <a16:creationId xmlns:a16="http://schemas.microsoft.com/office/drawing/2014/main" id="{4D3873E9-D316-4542-9CE3-90B9E0544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648" y="5347208"/>
            <a:ext cx="2667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37444058-9D7E-4AF4-9B45-19B420D56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2074" y="442258"/>
            <a:ext cx="9672430" cy="3374368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anchor="ctr">
            <a:normAutofit/>
          </a:bodyPr>
          <a:lstStyle/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Intoxication au cannabis et à la cocaïne chez l’enfant : où en sommes nous ?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7CCA6B2-6904-4788-BA9A-9F67F8E85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7126" y="4017423"/>
            <a:ext cx="9144000" cy="1128988"/>
          </a:xfrm>
        </p:spPr>
        <p:txBody>
          <a:bodyPr/>
          <a:lstStyle/>
          <a:p>
            <a:r>
              <a:rPr lang="fr-FR" i="1" dirty="0">
                <a:solidFill>
                  <a:srgbClr val="002060"/>
                </a:solidFill>
                <a:latin typeface="Arial Narrow" panose="020B0606020202030204" pitchFamily="34" charset="0"/>
              </a:rPr>
              <a:t>Pr Isabelle </a:t>
            </a:r>
            <a:r>
              <a:rPr lang="fr-FR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Claudet</a:t>
            </a:r>
            <a:endParaRPr lang="fr-FR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fr-FR" i="1" dirty="0">
                <a:solidFill>
                  <a:srgbClr val="002060"/>
                </a:solidFill>
                <a:latin typeface="Arial Narrow" panose="020B0606020202030204" pitchFamily="34" charset="0"/>
              </a:rPr>
              <a:t>Urgences pédiatriques, CHU Toulouse</a:t>
            </a:r>
          </a:p>
        </p:txBody>
      </p:sp>
    </p:spTree>
    <p:extLst>
      <p:ext uri="{BB962C8B-B14F-4D97-AF65-F5344CB8AC3E}">
        <p14:creationId xmlns:p14="http://schemas.microsoft.com/office/powerpoint/2010/main" val="1530578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6EEF53B-3C35-4A8E-B804-7E48895FB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7147" y="191327"/>
            <a:ext cx="7423288" cy="146374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3423A53-5234-43CD-BB75-E70FAEB8C2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751" y="133350"/>
            <a:ext cx="2085975" cy="32956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ABB2071-9093-4817-9B4A-CC20C47EDB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92140" y="923200"/>
            <a:ext cx="5305425" cy="455295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1C76166-2CF3-414D-A733-D18B203E7974}"/>
              </a:ext>
            </a:extLst>
          </p:cNvPr>
          <p:cNvSpPr txBox="1"/>
          <p:nvPr/>
        </p:nvSpPr>
        <p:spPr>
          <a:xfrm>
            <a:off x="2635135" y="1663874"/>
            <a:ext cx="41120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Données du National Poison Data System</a:t>
            </a:r>
          </a:p>
          <a:p>
            <a:r>
              <a:rPr lang="fr-FR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2017-2021/Enfants âge &lt; 6 ans</a:t>
            </a:r>
          </a:p>
          <a:p>
            <a:r>
              <a:rPr lang="fr-FR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7043 cas, &gt;3000 en 2021, 30% âge&lt;2ans</a:t>
            </a:r>
          </a:p>
          <a:p>
            <a:r>
              <a:rPr lang="fr-FR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2,2% cas graves (</a:t>
            </a:r>
            <a:r>
              <a:rPr lang="fr-FR" sz="2000" i="1" dirty="0">
                <a:solidFill>
                  <a:srgbClr val="002060"/>
                </a:solidFill>
                <a:latin typeface="Arial Narrow" panose="020B0606020202030204" pitchFamily="34" charset="0"/>
              </a:rPr>
              <a:t>major </a:t>
            </a:r>
            <a:r>
              <a:rPr lang="fr-FR" sz="20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effects</a:t>
            </a:r>
            <a:r>
              <a:rPr lang="fr-FR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)</a:t>
            </a:r>
          </a:p>
          <a:p>
            <a:r>
              <a:rPr lang="fr-FR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8% admissions soins critiques</a:t>
            </a:r>
          </a:p>
          <a:p>
            <a:endParaRPr lang="fr-FR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0B3F6B3-85F4-4C59-A26A-ACBB52DA16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540" y="3578984"/>
            <a:ext cx="6324600" cy="20383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4F90ACC-9B56-4A76-B6E6-FB25DBAEC8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20470" y="5626134"/>
            <a:ext cx="4541355" cy="36270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811B88C-07CE-45CA-A9CE-26D7F6C1FEEB}"/>
              </a:ext>
            </a:extLst>
          </p:cNvPr>
          <p:cNvSpPr txBox="1"/>
          <p:nvPr/>
        </p:nvSpPr>
        <p:spPr>
          <a:xfrm>
            <a:off x="2248191" y="6138822"/>
            <a:ext cx="8435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PSS3 (20%) 2010-2014, 15% soins critiques, Etude Marie-Jeanne, </a:t>
            </a:r>
            <a:r>
              <a:rPr lang="fr-FR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Claudet</a:t>
            </a:r>
            <a:r>
              <a:rPr lang="fr-FR" i="1" dirty="0">
                <a:solidFill>
                  <a:srgbClr val="002060"/>
                </a:solidFill>
                <a:latin typeface="Arial Narrow" panose="020B0606020202030204" pitchFamily="34" charset="0"/>
              </a:rPr>
              <a:t> I et al. </a:t>
            </a:r>
            <a:r>
              <a:rPr lang="fr-FR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Pediatrics</a:t>
            </a:r>
            <a:r>
              <a:rPr lang="fr-FR" i="1" dirty="0">
                <a:solidFill>
                  <a:srgbClr val="002060"/>
                </a:solidFill>
                <a:latin typeface="Arial Narrow" panose="020B0606020202030204" pitchFamily="34" charset="0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2055229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e 7">
            <a:extLst>
              <a:ext uri="{FF2B5EF4-FFF2-40B4-BE49-F238E27FC236}">
                <a16:creationId xmlns:a16="http://schemas.microsoft.com/office/drawing/2014/main" id="{F0F9F0AE-43C2-45BF-B2B8-732EEF8D0604}"/>
              </a:ext>
            </a:extLst>
          </p:cNvPr>
          <p:cNvGrpSpPr>
            <a:grpSpLocks/>
          </p:cNvGrpSpPr>
          <p:nvPr/>
        </p:nvGrpSpPr>
        <p:grpSpPr bwMode="auto">
          <a:xfrm>
            <a:off x="246063" y="0"/>
            <a:ext cx="11945937" cy="6858000"/>
            <a:chOff x="246289" y="0"/>
            <a:chExt cx="11945711" cy="6858000"/>
          </a:xfrm>
        </p:grpSpPr>
        <p:pic>
          <p:nvPicPr>
            <p:cNvPr id="90115" name="Image 1">
              <a:extLst>
                <a:ext uri="{FF2B5EF4-FFF2-40B4-BE49-F238E27FC236}">
                  <a16:creationId xmlns:a16="http://schemas.microsoft.com/office/drawing/2014/main" id="{30C500C1-0B99-4737-A336-7D5B8D251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32" y="128587"/>
              <a:ext cx="4514850" cy="3705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16" name="Image 2">
              <a:extLst>
                <a:ext uri="{FF2B5EF4-FFF2-40B4-BE49-F238E27FC236}">
                  <a16:creationId xmlns:a16="http://schemas.microsoft.com/office/drawing/2014/main" id="{3293658F-D8F6-4547-83D0-56BC6986E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AF6F3"/>
                </a:clrFrom>
                <a:clrTo>
                  <a:srgbClr val="FAF6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5429" y="0"/>
              <a:ext cx="4136571" cy="4136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17" name="Image 3">
              <a:extLst>
                <a:ext uri="{FF2B5EF4-FFF2-40B4-BE49-F238E27FC236}">
                  <a16:creationId xmlns:a16="http://schemas.microsoft.com/office/drawing/2014/main" id="{9EB7EED1-AE70-495F-AC7B-2AB719038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2604" y="878341"/>
              <a:ext cx="3552825" cy="2660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18" name="Image 4">
              <a:extLst>
                <a:ext uri="{FF2B5EF4-FFF2-40B4-BE49-F238E27FC236}">
                  <a16:creationId xmlns:a16="http://schemas.microsoft.com/office/drawing/2014/main" id="{B563183D-D0B4-4D2D-9693-B8092E607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289" y="3317422"/>
              <a:ext cx="3540578" cy="3540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19" name="Image 5">
              <a:extLst>
                <a:ext uri="{FF2B5EF4-FFF2-40B4-BE49-F238E27FC236}">
                  <a16:creationId xmlns:a16="http://schemas.microsoft.com/office/drawing/2014/main" id="{82E7B9CB-9BA9-477C-AD47-09EA1BC2F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8E9EE"/>
                </a:clrFrom>
                <a:clrTo>
                  <a:srgbClr val="E8E9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6720" y="3698418"/>
              <a:ext cx="4218709" cy="3159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20" name="Image 6">
              <a:extLst>
                <a:ext uri="{FF2B5EF4-FFF2-40B4-BE49-F238E27FC236}">
                  <a16:creationId xmlns:a16="http://schemas.microsoft.com/office/drawing/2014/main" id="{91CE52AD-A029-4FFA-947F-4D5E428B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4119" y="3272518"/>
              <a:ext cx="3585482" cy="3585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5C4ED2B-5749-4EEE-A6BF-1962E6D0F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115" y="442258"/>
            <a:ext cx="4610100" cy="372427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1558FE-3D9A-4145-8E18-CB1CC5A7D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2804" y="1566863"/>
            <a:ext cx="5300041" cy="3724274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Intoxication à la cocaïne chez l’enfant</a:t>
            </a:r>
          </a:p>
        </p:txBody>
      </p:sp>
    </p:spTree>
    <p:extLst>
      <p:ext uri="{BB962C8B-B14F-4D97-AF65-F5344CB8AC3E}">
        <p14:creationId xmlns:p14="http://schemas.microsoft.com/office/powerpoint/2010/main" val="1527833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88A070-5A8B-46D6-84E9-508B99AF0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669"/>
            <a:ext cx="10515600" cy="655292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002060"/>
                </a:solidFill>
                <a:latin typeface="Arial Narrow" panose="020B0606020202030204" pitchFamily="34" charset="0"/>
              </a:rPr>
              <a:t>Cocaïne : future épidémie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CF22A6-6F54-445E-85C5-54728154C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3670"/>
            <a:ext cx="10515600" cy="5446644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Cocaïne = 2</a:t>
            </a:r>
            <a:r>
              <a:rPr lang="fr-FR" sz="2400" baseline="30000" dirty="0">
                <a:solidFill>
                  <a:srgbClr val="002060"/>
                </a:solidFill>
                <a:latin typeface="Arial Narrow" panose="020B0606020202030204" pitchFamily="34" charset="0"/>
              </a:rPr>
              <a:t>nde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drogue la plus consommée en Europe après cannabis, 213 tonnes saisies en 2019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Modification et intensification du marché de la cocaïne en France =&gt; augmentation des saisies, de la consommation et des intoxications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Saisies multipliées par 40 entre 2015 (645Kg) et 2021 (26,5 tonnes dont 23 tonnes Port du Havre) [Golfe de Guinée 4,6 tonnes Déc 22, 1,6 tonnes Mai 22] </a:t>
            </a:r>
            <a:r>
              <a:rPr lang="en-US" sz="2000" i="1" dirty="0">
                <a:solidFill>
                  <a:srgbClr val="0000FF"/>
                </a:solidFill>
                <a:latin typeface="Arial Narrow" panose="020B0606020202030204" pitchFamily="34" charset="0"/>
              </a:rPr>
              <a:t>European Drug Report 2020 et 2021 – Trends and Developments.</a:t>
            </a:r>
            <a:endParaRPr lang="fr-FR" sz="2400" i="1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Plus grande disponibilité =&gt; exposition plus importante chez enfants, signaux d’alerte de certains SU pédiatriques depuis 4-5 ans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 Pureté en 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Europe depuis 2019 (1 échantillon sur 2 contient plus de 75%) En France actuellement (moyenne 66% en 2021 versus 46% en 2011) plus grande pureté jamais enregistrée </a:t>
            </a:r>
            <a:r>
              <a:rPr lang="fr-FR" sz="2000" i="1" dirty="0" err="1">
                <a:solidFill>
                  <a:srgbClr val="0000FF"/>
                </a:solidFill>
                <a:latin typeface="Arial Narrow" panose="020B0606020202030204" pitchFamily="34" charset="0"/>
              </a:rPr>
              <a:t>Gérome</a:t>
            </a:r>
            <a:r>
              <a:rPr lang="fr-FR" sz="2000" i="1" dirty="0">
                <a:solidFill>
                  <a:srgbClr val="0000FF"/>
                </a:solidFill>
                <a:latin typeface="Arial Narrow" panose="020B0606020202030204" pitchFamily="34" charset="0"/>
              </a:rPr>
              <a:t> C, </a:t>
            </a:r>
            <a:r>
              <a:rPr lang="fr-FR" sz="2000" i="1" dirty="0" err="1">
                <a:solidFill>
                  <a:srgbClr val="0000FF"/>
                </a:solidFill>
                <a:latin typeface="Arial Narrow" panose="020B0606020202030204" pitchFamily="34" charset="0"/>
              </a:rPr>
              <a:t>Gandilhon</a:t>
            </a:r>
            <a:r>
              <a:rPr lang="fr-FR" sz="2000" i="1" dirty="0">
                <a:solidFill>
                  <a:srgbClr val="0000FF"/>
                </a:solidFill>
                <a:latin typeface="Arial Narrow" panose="020B0606020202030204" pitchFamily="34" charset="0"/>
              </a:rPr>
              <a:t> M. Psychoactive substances, </a:t>
            </a:r>
            <a:r>
              <a:rPr lang="fr-FR" sz="2000" i="1" dirty="0" err="1">
                <a:solidFill>
                  <a:srgbClr val="0000FF"/>
                </a:solidFill>
                <a:latin typeface="Arial Narrow" panose="020B0606020202030204" pitchFamily="34" charset="0"/>
              </a:rPr>
              <a:t>users</a:t>
            </a:r>
            <a:r>
              <a:rPr lang="fr-FR" sz="2000" i="1" dirty="0">
                <a:solidFill>
                  <a:srgbClr val="0000FF"/>
                </a:solidFill>
                <a:latin typeface="Arial Narrow" panose="020B0606020202030204" pitchFamily="34" charset="0"/>
              </a:rPr>
              <a:t> and </a:t>
            </a:r>
            <a:r>
              <a:rPr lang="fr-FR" sz="2000" i="1" dirty="0" err="1">
                <a:solidFill>
                  <a:srgbClr val="0000FF"/>
                </a:solidFill>
                <a:latin typeface="Arial Narrow" panose="020B0606020202030204" pitchFamily="34" charset="0"/>
              </a:rPr>
              <a:t>markets</a:t>
            </a:r>
            <a:r>
              <a:rPr lang="fr-FR" sz="2000" i="1" dirty="0">
                <a:solidFill>
                  <a:srgbClr val="0000FF"/>
                </a:solidFill>
                <a:latin typeface="Arial Narrow" panose="020B0606020202030204" pitchFamily="34" charset="0"/>
              </a:rPr>
              <a:t>. </a:t>
            </a:r>
            <a:r>
              <a:rPr lang="fr-FR" sz="2000" i="1" dirty="0" err="1">
                <a:solidFill>
                  <a:srgbClr val="0000FF"/>
                </a:solidFill>
                <a:latin typeface="Arial Narrow" panose="020B0606020202030204" pitchFamily="34" charset="0"/>
              </a:rPr>
              <a:t>Recent</a:t>
            </a:r>
            <a:r>
              <a:rPr lang="fr-FR" sz="2000" i="1" dirty="0">
                <a:solidFill>
                  <a:srgbClr val="0000FF"/>
                </a:solidFill>
                <a:latin typeface="Arial Narrow" panose="020B0606020202030204" pitchFamily="34" charset="0"/>
              </a:rPr>
              <a:t> trends (2019-2020) (French). Tendances n°141, OFDT, 2020 www.ofdt.fr/publications/collections/periodiques/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France à proximité des voies d’entrée de la drogue (Espagne, Belgique, Pays-Bas)</a:t>
            </a:r>
          </a:p>
        </p:txBody>
      </p:sp>
    </p:spTree>
    <p:extLst>
      <p:ext uri="{BB962C8B-B14F-4D97-AF65-F5344CB8AC3E}">
        <p14:creationId xmlns:p14="http://schemas.microsoft.com/office/powerpoint/2010/main" val="3736329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9D24F6-19B1-44DF-9E4C-3465FE622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26" y="339655"/>
            <a:ext cx="7192617" cy="6178690"/>
          </a:xfrm>
          <a:ln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Analyse des eaux usées dans des grandes villes européennes (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Sewage analysis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CORe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group – Europe (SCORE)</a:t>
            </a: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) est un autre indicateur de tendance de consommation</a:t>
            </a:r>
          </a:p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Drogues ciblées = cannabis, cocaïne, MDMA, </a:t>
            </a:r>
            <a:r>
              <a:rPr lang="fr-FR" dirty="0" err="1">
                <a:solidFill>
                  <a:srgbClr val="002060"/>
                </a:solidFill>
                <a:latin typeface="Arial Narrow" panose="020B0606020202030204" pitchFamily="34" charset="0"/>
              </a:rPr>
              <a:t>methamphetamine</a:t>
            </a: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fr-FR" dirty="0" err="1">
                <a:solidFill>
                  <a:srgbClr val="002060"/>
                </a:solidFill>
                <a:latin typeface="Arial Narrow" panose="020B0606020202030204" pitchFamily="34" charset="0"/>
              </a:rPr>
              <a:t>amphetamine</a:t>
            </a: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, kétamine</a:t>
            </a:r>
          </a:p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Cocaïne = détection de son métabolite la </a:t>
            </a:r>
            <a:r>
              <a:rPr lang="fr-FR" dirty="0" err="1">
                <a:solidFill>
                  <a:srgbClr val="002060"/>
                </a:solidFill>
                <a:latin typeface="Arial Narrow" panose="020B0606020202030204" pitchFamily="34" charset="0"/>
              </a:rPr>
              <a:t>benzoylecgonine</a:t>
            </a: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 (BZE)</a:t>
            </a:r>
          </a:p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site Paris Seine Centre site, l’analyse a révélé une augmentation par un facteur 2 du dosage de la BZE positionnant la ville au 19</a:t>
            </a:r>
            <a:r>
              <a:rPr lang="fr-FR" baseline="30000" dirty="0">
                <a:solidFill>
                  <a:srgbClr val="002060"/>
                </a:solidFill>
                <a:latin typeface="Arial Narrow" panose="020B0606020202030204" pitchFamily="34" charset="0"/>
              </a:rPr>
              <a:t>ème</a:t>
            </a: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 rang des 75 villes européennes inclues (206.3mg/1000 habitants/j en 2011 and 424.42mg/1000 habitants/j 2021) [</a:t>
            </a:r>
            <a:r>
              <a:rPr lang="en-US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Wastewater analysis and drugs — a European multi-city study. </a:t>
            </a:r>
            <a:r>
              <a:rPr lang="fr-FR" sz="2400" i="1" u="sng" dirty="0">
                <a:solidFill>
                  <a:srgbClr val="002060"/>
                </a:solidFill>
                <a:latin typeface="Arial Narrow" panose="020B0606020202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http://www.emcdda.europa.eu/publications/html/pods/waste-water-analysis_en</a:t>
            </a: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].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2023820-19E4-4603-A8F1-CCE5BE5A7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276" y="1007372"/>
            <a:ext cx="4664159" cy="386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04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27012E9-CD3D-4F14-9B0D-21AB32BF8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8075" y="23304"/>
            <a:ext cx="10649612" cy="65663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8DC896-A323-4943-BD19-CE92E4BD7E10}"/>
              </a:ext>
            </a:extLst>
          </p:cNvPr>
          <p:cNvSpPr/>
          <p:nvPr/>
        </p:nvSpPr>
        <p:spPr>
          <a:xfrm>
            <a:off x="569844" y="6358812"/>
            <a:ext cx="6096000" cy="46166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© 2021 Global Initiative Against Transnational Organized Crime.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https://insightcrime.org/investigations/cocaine-pipeline-europe/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3884A01-791D-47E1-9A00-F667ED538C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37" y="2208466"/>
            <a:ext cx="2148676" cy="15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62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A4DCE5-F75A-46A0-A4AE-03AC7F802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1310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002060"/>
                </a:solidFill>
                <a:latin typeface="Arial Narrow" panose="020B0606020202030204" pitchFamily="34" charset="0"/>
              </a:rPr>
              <a:t>Circonstances d’intoxication de l’enfant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3DE1E7-9A12-4227-9984-5AAE59154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487"/>
            <a:ext cx="10515600" cy="4399722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Accidentelles ou volontaires</a:t>
            </a:r>
          </a:p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Voies :	-lait maternel (mère consommatrice)</a:t>
            </a:r>
          </a:p>
          <a:p>
            <a:pPr marL="1828800" lvl="4" indent="0">
              <a:buNone/>
            </a:pPr>
            <a:r>
              <a:rPr lang="fr-FR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-ingestion de poudre, de « cailloux » de crack</a:t>
            </a:r>
          </a:p>
          <a:p>
            <a:pPr marL="1828800" lvl="4" indent="0">
              <a:buNone/>
            </a:pPr>
            <a:r>
              <a:rPr lang="fr-FR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-inhalation de cocaïne poudre ou fumée (crack)</a:t>
            </a:r>
          </a:p>
          <a:p>
            <a:pPr marL="1828800" lvl="4" indent="0">
              <a:buNone/>
            </a:pPr>
            <a:r>
              <a:rPr lang="fr-FR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-rupture « sacs » chez une « mule » (adolescents)</a:t>
            </a:r>
            <a:endParaRPr lang="fr-FR" sz="3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Crack/Quantité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inhalée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par un enfant variable et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dépend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de la quantité de cocaine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libérée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dans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l’air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, du temps d ’exposition et du volume de la pièce </a:t>
            </a:r>
            <a:r>
              <a:rPr lang="en-US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Bateman DA, </a:t>
            </a:r>
            <a:r>
              <a:rPr lang="en-US" sz="24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Heagarty</a:t>
            </a:r>
            <a:r>
              <a:rPr lang="en-US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 MC. Am J Dis Child. 1989;143(1):25-7.</a:t>
            </a:r>
          </a:p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Extrêmes des âges pédiatriques (jeune enfant et adolescents)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775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E5BAE0-6DB6-4633-88A1-0054ADDD4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2208"/>
            <a:ext cx="10515600" cy="50490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Cocaine = bien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absorbée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par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toutes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les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voies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Métabolisme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rapide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hépatique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en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benzoylecgonine (BZE) et ecgonine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methylester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par des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cholinesterases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½ vie de la cocaine = 90 minutes 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et 6 à 8 h pour la BZE [19, 20]. Plus longue chez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jeunes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enfants par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activité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plasmatique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moindre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des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cholinesterases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fr-FR" b="1" dirty="0"/>
              <a:t>-</a:t>
            </a:r>
            <a:r>
              <a:rPr lang="fr-FR" sz="2200" i="1" dirty="0">
                <a:solidFill>
                  <a:srgbClr val="002060"/>
                </a:solidFill>
                <a:latin typeface="Arial Narrow" panose="020B0606020202030204" pitchFamily="34" charset="0"/>
              </a:rPr>
              <a:t>Cregler LL. </a:t>
            </a:r>
            <a:r>
              <a:rPr lang="en-US" sz="2200" i="1" dirty="0">
                <a:solidFill>
                  <a:srgbClr val="002060"/>
                </a:solidFill>
                <a:latin typeface="Arial Narrow" panose="020B0606020202030204" pitchFamily="34" charset="0"/>
              </a:rPr>
              <a:t>Am J Med. 1989;86(5):632-3. </a:t>
            </a:r>
            <a:endParaRPr lang="en-US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Excretion of cocaine et metabolites non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modifiée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par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voie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d’exposition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]. </a:t>
            </a:r>
            <a:r>
              <a:rPr lang="en-US" sz="24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Havakuk</a:t>
            </a:r>
            <a:r>
              <a:rPr lang="en-US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 O, </a:t>
            </a:r>
            <a:r>
              <a:rPr lang="en-US" sz="24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Rezkalla</a:t>
            </a:r>
            <a:r>
              <a:rPr lang="en-US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 SH, </a:t>
            </a:r>
            <a:r>
              <a:rPr lang="en-US" sz="24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Kloner</a:t>
            </a:r>
            <a:r>
              <a:rPr lang="en-US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 RA. J Am Coll </a:t>
            </a:r>
            <a:r>
              <a:rPr lang="en-US" sz="24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Cardiol</a:t>
            </a:r>
            <a:r>
              <a:rPr lang="en-US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. 2017 Jul 4;70(1):101-113.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en-US" b="1" dirty="0">
                <a:solidFill>
                  <a:srgbClr val="002060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“</a:t>
            </a:r>
            <a:r>
              <a:rPr lang="en-US" b="1" dirty="0" err="1">
                <a:solidFill>
                  <a:srgbClr val="002060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Orage</a:t>
            </a:r>
            <a:r>
              <a:rPr lang="en-US" b="1" dirty="0">
                <a:solidFill>
                  <a:srgbClr val="002060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adrénergique</a:t>
            </a:r>
            <a:r>
              <a:rPr lang="en-US" b="1" dirty="0">
                <a:solidFill>
                  <a:srgbClr val="002060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”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comme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résultante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Toxicité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directe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(inhibition of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canaux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sodium et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indirecte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(inhibition recapture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sérotonine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et catecholamines) </a:t>
            </a:r>
          </a:p>
          <a:p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Symptomatologie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chez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jeunes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enfants = 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surtout </a:t>
            </a:r>
            <a:r>
              <a:rPr lang="en-US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neurologique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 et </a:t>
            </a:r>
            <a:r>
              <a:rPr lang="en-US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cardiovasculaire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10 à 30%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sont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asymptomatiques</a:t>
            </a:r>
            <a:endParaRPr lang="fr-FR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D34F93E-6BAB-4EAA-B9CB-3BF45756B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1310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002060"/>
                </a:solidFill>
                <a:latin typeface="Arial Narrow" panose="020B0606020202030204" pitchFamily="34" charset="0"/>
              </a:rPr>
              <a:t>Métabolisme cocaïne et effets</a:t>
            </a:r>
          </a:p>
        </p:txBody>
      </p:sp>
    </p:spTree>
    <p:extLst>
      <p:ext uri="{BB962C8B-B14F-4D97-AF65-F5344CB8AC3E}">
        <p14:creationId xmlns:p14="http://schemas.microsoft.com/office/powerpoint/2010/main" val="1741234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2EF660-2C9F-4269-AC2D-43056EA0C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55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002060"/>
                </a:solidFill>
                <a:latin typeface="Arial Narrow" panose="020B0606020202030204" pitchFamily="34" charset="0"/>
              </a:rPr>
              <a:t>Détection cocaïne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4622FF-A05B-4255-8D79-0A03AEDB0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478"/>
            <a:ext cx="10515600" cy="4785485"/>
          </a:xfrm>
        </p:spPr>
        <p:txBody>
          <a:bodyPr/>
          <a:lstStyle/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Détection immunochimique urines = très sensible, performant, </a:t>
            </a:r>
            <a:r>
              <a:rPr lang="fr-FR" b="1" dirty="0">
                <a:solidFill>
                  <a:srgbClr val="002060"/>
                </a:solidFill>
                <a:latin typeface="Arial Narrow" panose="020B0606020202030204" pitchFamily="34" charset="0"/>
              </a:rPr>
              <a:t>pas de cas de faux positifs connus </a:t>
            </a:r>
          </a:p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Gold standard = chromatographie en phase gazeuse ou liquide couplée à une spectrométrie de masse =&gt; analyse </a:t>
            </a:r>
            <a:r>
              <a:rPr lang="fr-FR" dirty="0" err="1">
                <a:solidFill>
                  <a:srgbClr val="002060"/>
                </a:solidFill>
                <a:latin typeface="Arial Narrow" panose="020B0606020202030204" pitchFamily="34" charset="0"/>
              </a:rPr>
              <a:t>sang+urines</a:t>
            </a: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, permet d’identifier autres substances et/ou médicaments, </a:t>
            </a:r>
            <a:r>
              <a:rPr lang="fr-FR" dirty="0" err="1">
                <a:solidFill>
                  <a:srgbClr val="002060"/>
                </a:solidFill>
                <a:latin typeface="Arial Narrow" panose="020B0606020202030204" pitchFamily="34" charset="0"/>
              </a:rPr>
              <a:t>adultérants</a:t>
            </a:r>
            <a:endParaRPr lang="fr-FR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Cheveux (exposition chronique, résultats lents)</a:t>
            </a:r>
          </a:p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Durée de détection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60B0AA2-E5C9-4863-AC64-0A7E48B5B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724" y="4089706"/>
            <a:ext cx="6428754" cy="27536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D92F3A-C1F8-4A7F-AE52-13F3106C98A7}"/>
              </a:ext>
            </a:extLst>
          </p:cNvPr>
          <p:cNvSpPr/>
          <p:nvPr/>
        </p:nvSpPr>
        <p:spPr>
          <a:xfrm>
            <a:off x="6891130" y="5466522"/>
            <a:ext cx="2226366" cy="8282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733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9C75DF-FF34-4980-89EA-8C61177F9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822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Adultérants et cocaïne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19D77E-EED7-4AC9-ACED-171D80144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983"/>
            <a:ext cx="10515600" cy="4758980"/>
          </a:xfrm>
        </p:spPr>
        <p:txBody>
          <a:bodyPr>
            <a:normAutofit lnSpcReduction="10000"/>
          </a:bodyPr>
          <a:lstStyle/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A priori moins représentés par augmentation pureté</a:t>
            </a:r>
          </a:p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3 sortes d’</a:t>
            </a:r>
            <a:r>
              <a:rPr lang="fr-FR" dirty="0" err="1">
                <a:solidFill>
                  <a:srgbClr val="002060"/>
                </a:solidFill>
                <a:latin typeface="Arial Narrow" panose="020B0606020202030204" pitchFamily="34" charset="0"/>
              </a:rPr>
              <a:t>adultérants</a:t>
            </a: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 :</a:t>
            </a: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-produits inertes (talc, lait poudre, </a:t>
            </a:r>
            <a:r>
              <a:rPr lang="fr-FR" dirty="0" err="1">
                <a:solidFill>
                  <a:srgbClr val="002060"/>
                </a:solidFill>
                <a:latin typeface="Arial Narrow" panose="020B0606020202030204" pitchFamily="34" charset="0"/>
              </a:rPr>
              <a:t>maizena</a:t>
            </a: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, par ex.) pour des raisons de rentabilité/gramme</a:t>
            </a: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-xénobiotiques majorant effets de la cocaïne </a:t>
            </a:r>
            <a:r>
              <a:rPr lang="en-US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(</a:t>
            </a:r>
            <a:r>
              <a:rPr lang="en-US" sz="2400" i="1" dirty="0">
                <a:solidFill>
                  <a:srgbClr val="002060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levamisole</a:t>
            </a:r>
            <a:r>
              <a:rPr lang="en-US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 (CNS synergetic effect), caffeine (enhanced psychostimulant effect), lidocaine (cocaine-like effects)) </a:t>
            </a:r>
            <a:r>
              <a:rPr lang="en-US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Di </a:t>
            </a:r>
            <a:r>
              <a:rPr lang="en-US" sz="20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Trana</a:t>
            </a:r>
            <a:r>
              <a:rPr lang="en-US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 A, </a:t>
            </a:r>
            <a:r>
              <a:rPr lang="en-US" sz="20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Montanari</a:t>
            </a:r>
            <a:r>
              <a:rPr lang="en-US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 E. Clin Ter. 2022):54-55. 41- </a:t>
            </a:r>
            <a:r>
              <a:rPr lang="en-US" sz="20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Gameiro</a:t>
            </a:r>
            <a:r>
              <a:rPr lang="en-US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 R, Costa S, Barroso M, Franco J, Fonseca S. Forensic Sci Int. 2019;299:95-102. </a:t>
            </a:r>
            <a:r>
              <a:rPr lang="en-US" sz="2400" dirty="0">
                <a:solidFill>
                  <a:srgbClr val="002060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[30% </a:t>
            </a:r>
            <a:r>
              <a:rPr lang="en-US" sz="2400" dirty="0" err="1">
                <a:solidFill>
                  <a:srgbClr val="002060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positifs</a:t>
            </a:r>
            <a:r>
              <a:rPr lang="en-US" sz="2400" dirty="0">
                <a:solidFill>
                  <a:srgbClr val="002060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 levamisole]</a:t>
            </a:r>
            <a:endParaRPr lang="en-US" i="1" dirty="0">
              <a:solidFill>
                <a:srgbClr val="002060"/>
              </a:solidFill>
              <a:highlight>
                <a:srgbClr val="FFFF00"/>
              </a:highlight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Levamisole has its own toxicity and its main adverse effects are anxiety, irritability, abdominal pain, vomiting, diarrhea and nausea. </a:t>
            </a:r>
            <a:r>
              <a:rPr lang="en-US" sz="20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Midthun</a:t>
            </a:r>
            <a:r>
              <a:rPr lang="en-US" sz="2000" i="1" dirty="0">
                <a:solidFill>
                  <a:srgbClr val="002060"/>
                </a:solidFill>
                <a:latin typeface="Arial Narrow" panose="020B0606020202030204" pitchFamily="34" charset="0"/>
              </a:rPr>
              <a:t> KM, et al. Levamisole-a Toxic Adulterant in Illicit Drug Preparations: a Review.</a:t>
            </a:r>
            <a:r>
              <a:rPr lang="en-US" sz="20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Ther</a:t>
            </a:r>
            <a:r>
              <a:rPr lang="en-US" sz="2000" i="1" dirty="0">
                <a:solidFill>
                  <a:srgbClr val="002060"/>
                </a:solidFill>
                <a:latin typeface="Arial Narrow" panose="020B0606020202030204" pitchFamily="34" charset="0"/>
              </a:rPr>
              <a:t> Drug </a:t>
            </a:r>
            <a:r>
              <a:rPr lang="en-US" sz="20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Monit</a:t>
            </a:r>
            <a:r>
              <a:rPr lang="en-US" sz="2000" i="1" dirty="0">
                <a:solidFill>
                  <a:srgbClr val="002060"/>
                </a:solidFill>
                <a:latin typeface="Arial Narrow" panose="020B0606020202030204" pitchFamily="34" charset="0"/>
              </a:rPr>
              <a:t>. 2021;43:221-228. </a:t>
            </a:r>
            <a:endParaRPr lang="fr-FR" sz="1900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-xénobiotiques réduisant effets de la cocaïne </a:t>
            </a:r>
            <a:r>
              <a:rPr lang="en-US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(hydroxyzine (sedative, antiemetic, hypnotic, anxiolytic), phenacetine (analgesic, slightly euphoric)  </a:t>
            </a:r>
          </a:p>
        </p:txBody>
      </p:sp>
    </p:spTree>
    <p:extLst>
      <p:ext uri="{BB962C8B-B14F-4D97-AF65-F5344CB8AC3E}">
        <p14:creationId xmlns:p14="http://schemas.microsoft.com/office/powerpoint/2010/main" val="2119623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7077" y="274638"/>
            <a:ext cx="11211339" cy="634082"/>
          </a:xfr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90000"/>
          </a:bodyPr>
          <a:lstStyle/>
          <a:p>
            <a:pPr algn="l"/>
            <a:r>
              <a:rPr lang="fr-FR" sz="3600" dirty="0">
                <a:solidFill>
                  <a:srgbClr val="002060"/>
                </a:solidFill>
                <a:latin typeface="Arial Narrow" panose="020B0606020202030204" pitchFamily="34" charset="0"/>
              </a:rPr>
              <a:t>Contexte actuel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7077" y="1007165"/>
            <a:ext cx="11211339" cy="5314122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France = dans les 3 premiers pays européens les plus consommateurs de cannabis</a:t>
            </a: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Consommateurs = jeunes adultes (22%) et ados 15-16 ans (39%)</a:t>
            </a:r>
            <a:r>
              <a:rPr lang="fr-FR" sz="2400" dirty="0">
                <a:latin typeface="Arial Narrow" panose="020B0606020202030204" pitchFamily="34" charset="0"/>
              </a:rPr>
              <a:t> </a:t>
            </a:r>
            <a:r>
              <a:rPr lang="fr-FR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Rapport européen sur les drogues. Office Français des Drogues et Toxicomanies. </a:t>
            </a:r>
            <a:r>
              <a:rPr lang="fr-FR" sz="1600" i="1" dirty="0">
                <a:solidFill>
                  <a:srgbClr val="002060"/>
                </a:solidFill>
                <a:latin typeface="Arial Narrow" panose="020B0606020202030204" pitchFamily="34" charset="0"/>
                <a:hlinkClick r:id="rId2"/>
              </a:rPr>
              <a:t>www.ofdt.fr/BDD/publications/docs/OEDT2015EDR.pdf</a:t>
            </a:r>
            <a:endParaRPr lang="fr-FR" sz="1600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Collégiens 3</a:t>
            </a:r>
            <a:r>
              <a:rPr lang="fr-FR" sz="2400" baseline="30000" dirty="0">
                <a:solidFill>
                  <a:srgbClr val="002060"/>
                </a:solidFill>
                <a:latin typeface="Arial Narrow" panose="020B0606020202030204" pitchFamily="34" charset="0"/>
              </a:rPr>
              <a:t>ème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= expérimentation 9% (vs 24% 2010), 30% des jeunes âgés de 17 ans (48% en 2015) </a:t>
            </a:r>
            <a:r>
              <a:rPr lang="fr-FR" sz="16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Spilka</a:t>
            </a:r>
            <a:r>
              <a:rPr lang="fr-FR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 et al. Tendances n° 148 et 155, Décembre 2021 et Mars 2023 (publications OFDT)</a:t>
            </a:r>
            <a:endParaRPr lang="fr-FR" sz="2400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Evolution du marché du cannabis en France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-2022, les saisies d’herbe ont atteint un des niveaux les plus élevés jamais enregistrés, avec 41 tonnes (après le record de 2020 : 46,3 tonnes), un tiers des saisies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-marché de la résine de cannabis reste dynamique - </a:t>
            </a:r>
            <a:r>
              <a:rPr lang="fr-FR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En 2022, 87,6 tonnes de résine saisies contre 72,4 tonnes en 2021 et 50,3 tonnes en 2020. </a:t>
            </a:r>
            <a:r>
              <a:rPr lang="fr-FR" sz="2400" dirty="0">
                <a:solidFill>
                  <a:srgbClr val="002060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Le cumul des saisies de résine et d’herbe avec 128, 6 tonnes marque le plus haut niveau jamais enregistré en France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-élévation de la concentration en THC de l’herbe et de la résine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(30% en 2022 et 20,7% en 2014-9,7% 2004)</a:t>
            </a:r>
            <a:endParaRPr lang="fr-FR" sz="17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85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EA14C8-C696-4F8A-9187-DCE1CADDA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049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002060"/>
                </a:solidFill>
                <a:latin typeface="Arial Narrow" panose="020B0606020202030204" pitchFamily="34" charset="0"/>
              </a:rPr>
              <a:t>Symptômes chez l’enfant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BB3468-8E46-4242-9CC8-88E65116A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5948"/>
            <a:ext cx="10515600" cy="4825241"/>
          </a:xfrm>
        </p:spPr>
        <p:txBody>
          <a:bodyPr>
            <a:normAutofit fontScale="92500" lnSpcReduction="10000"/>
          </a:bodyPr>
          <a:lstStyle/>
          <a:p>
            <a:r>
              <a:rPr lang="fr-FR" sz="3000" b="1" dirty="0">
                <a:solidFill>
                  <a:srgbClr val="002060"/>
                </a:solidFill>
                <a:latin typeface="Arial Narrow" panose="020B0606020202030204" pitchFamily="34" charset="0"/>
              </a:rPr>
              <a:t>Non spécifiques</a:t>
            </a:r>
          </a:p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Neurologiques : </a:t>
            </a:r>
            <a:r>
              <a:rPr lang="fr-FR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modif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conscience, léthargie, agitation psychomotrice, </a:t>
            </a:r>
            <a:r>
              <a:rPr lang="fr-FR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ataxie,dystonie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, myoclonies, convulsions (10-36% - partielle(s) ou généralisée(s), EME, survenue possible 12h après expo (BZE))</a:t>
            </a:r>
          </a:p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Cardiovasculaires : 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tachycardie, HTA, </a:t>
            </a:r>
            <a:r>
              <a:rPr lang="fr-FR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trbles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rythme (1 cas </a:t>
            </a:r>
            <a:r>
              <a:rPr lang="fr-FR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Brugada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décrit nourrisson 16 mois </a:t>
            </a:r>
            <a:r>
              <a:rPr lang="en-US" sz="20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Ohns</a:t>
            </a:r>
            <a:r>
              <a:rPr lang="en-US" sz="2000" i="1" dirty="0">
                <a:solidFill>
                  <a:srgbClr val="002060"/>
                </a:solidFill>
                <a:latin typeface="Arial Narrow" panose="020B0606020202030204" pitchFamily="34" charset="0"/>
              </a:rPr>
              <a:t> MJ. J </a:t>
            </a:r>
            <a:r>
              <a:rPr lang="en-US" sz="20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Pediatr</a:t>
            </a:r>
            <a:r>
              <a:rPr lang="en-US" sz="2000" i="1" dirty="0">
                <a:solidFill>
                  <a:srgbClr val="002060"/>
                </a:solidFill>
                <a:latin typeface="Arial Narrow" panose="020B0606020202030204" pitchFamily="34" charset="0"/>
              </a:rPr>
              <a:t> Health Care. 2020;34(6):606-609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)</a:t>
            </a:r>
          </a:p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Respiratoires</a:t>
            </a:r>
          </a:p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Digestifs : 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douleurs, vomissements, diarrhée, 1 cas d’ischémie intestinale fillette 4 ans, ingestion cailloux crack </a:t>
            </a:r>
            <a:r>
              <a:rPr lang="en-US" sz="2200" i="1" dirty="0">
                <a:solidFill>
                  <a:srgbClr val="002060"/>
                </a:solidFill>
                <a:latin typeface="Arial Narrow" panose="020B0606020202030204" pitchFamily="34" charset="0"/>
              </a:rPr>
              <a:t>Riggs D, </a:t>
            </a:r>
            <a:r>
              <a:rPr lang="en-US" sz="22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Weibley</a:t>
            </a:r>
            <a:r>
              <a:rPr lang="en-US" sz="2200" i="1" dirty="0">
                <a:solidFill>
                  <a:srgbClr val="002060"/>
                </a:solidFill>
                <a:latin typeface="Arial Narrow" panose="020B0606020202030204" pitchFamily="34" charset="0"/>
              </a:rPr>
              <a:t> RE. </a:t>
            </a:r>
            <a:r>
              <a:rPr lang="en-US" sz="22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Pediatr</a:t>
            </a:r>
            <a:r>
              <a:rPr lang="en-US" sz="2200" i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Emerg</a:t>
            </a:r>
            <a:r>
              <a:rPr lang="en-US" sz="2200" i="1" dirty="0">
                <a:solidFill>
                  <a:srgbClr val="002060"/>
                </a:solidFill>
                <a:latin typeface="Arial Narrow" panose="020B0606020202030204" pitchFamily="34" charset="0"/>
              </a:rPr>
              <a:t> Care. 1991;7(3):154-5 </a:t>
            </a:r>
            <a:endParaRPr lang="fr-FR" sz="2400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Hyperthermie</a:t>
            </a:r>
          </a:p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Mydriase (3-10%)</a:t>
            </a:r>
          </a:p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Rhabdomyolyse (3-4%) (toxicité musculaire, </a:t>
            </a:r>
            <a:r>
              <a:rPr lang="fr-FR" dirty="0" err="1">
                <a:solidFill>
                  <a:srgbClr val="002060"/>
                </a:solidFill>
                <a:latin typeface="Arial Narrow" panose="020B0606020202030204" pitchFamily="34" charset="0"/>
              </a:rPr>
              <a:t>sd</a:t>
            </a: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 sérotoninergique, convulsions)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74293A3-DFC8-410C-A4DA-723068AC5B13}"/>
              </a:ext>
            </a:extLst>
          </p:cNvPr>
          <p:cNvSpPr txBox="1"/>
          <p:nvPr/>
        </p:nvSpPr>
        <p:spPr>
          <a:xfrm>
            <a:off x="1689409" y="5888848"/>
            <a:ext cx="8813182" cy="800219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Formes graves = 24 à 39% avant 6 ans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Becker S, et al. Clin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Toxicol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(Phila). 2022 Feb 28:1-11 – Armenian P J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Emerg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Med. 2017;52(6):825-832 </a:t>
            </a:r>
            <a:endParaRPr kumimoji="0" lang="fr-FR" sz="2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731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050DCB-1825-42D1-89EB-683AF1BDF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4805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002060"/>
                </a:solidFill>
                <a:latin typeface="Arial Narrow" panose="020B0606020202030204" pitchFamily="34" charset="0"/>
              </a:rPr>
              <a:t>Décès et cocaïne jeune enfant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70833B-DD96-460B-B73A-DD0866D81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722"/>
            <a:ext cx="10515600" cy="4825241"/>
          </a:xfrm>
        </p:spPr>
        <p:txBody>
          <a:bodyPr/>
          <a:lstStyle/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Quelques décès rapportés</a:t>
            </a:r>
          </a:p>
          <a:p>
            <a:pPr marL="0" indent="0">
              <a:buNone/>
            </a:pPr>
            <a:r>
              <a:rPr lang="en-US" sz="24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Havlik</a:t>
            </a:r>
            <a:r>
              <a:rPr lang="en-US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 DM, Nolte KB. Fatal "crack" cocaine ingestion in an infant. Am J Forensic Med </a:t>
            </a:r>
            <a:r>
              <a:rPr lang="en-US" sz="24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Pathol</a:t>
            </a:r>
            <a:r>
              <a:rPr lang="en-US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. 2000;21(3):245-8. </a:t>
            </a:r>
            <a:r>
              <a:rPr lang="en-US" sz="1800" i="1" dirty="0">
                <a:solidFill>
                  <a:srgbClr val="002060"/>
                </a:solidFill>
                <a:latin typeface="Arial Narrow" panose="020B0606020202030204" pitchFamily="34" charset="0"/>
              </a:rPr>
              <a:t>10 </a:t>
            </a:r>
            <a:r>
              <a:rPr lang="en-US" sz="18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mois</a:t>
            </a:r>
            <a:r>
              <a:rPr lang="en-US" sz="1800" i="1" dirty="0">
                <a:solidFill>
                  <a:srgbClr val="002060"/>
                </a:solidFill>
                <a:latin typeface="Arial Narrow" panose="020B0606020202030204" pitchFamily="34" charset="0"/>
              </a:rPr>
              <a:t>, ingestion de </a:t>
            </a:r>
            <a:r>
              <a:rPr lang="en-US" sz="18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cailloux</a:t>
            </a:r>
            <a:r>
              <a:rPr lang="en-US" sz="1800" i="1" dirty="0">
                <a:solidFill>
                  <a:srgbClr val="002060"/>
                </a:solidFill>
                <a:latin typeface="Arial Narrow" panose="020B0606020202030204" pitchFamily="34" charset="0"/>
              </a:rPr>
              <a:t> de crack</a:t>
            </a:r>
            <a:endParaRPr lang="fr-FR" sz="2400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Cravey</a:t>
            </a:r>
            <a:r>
              <a:rPr lang="en-US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 RH. Cocaine deaths in infants. J Anal </a:t>
            </a:r>
            <a:r>
              <a:rPr lang="en-US" sz="24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Toxicol</a:t>
            </a:r>
            <a:r>
              <a:rPr lang="en-US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. 1988;12(6):354-5. </a:t>
            </a:r>
            <a:r>
              <a:rPr lang="en-US" sz="24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doi</a:t>
            </a:r>
            <a:r>
              <a:rPr lang="en-US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: 10.1093/</a:t>
            </a:r>
            <a:r>
              <a:rPr lang="en-US" sz="24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jat</a:t>
            </a:r>
            <a:r>
              <a:rPr lang="en-US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/12.6.354.</a:t>
            </a:r>
          </a:p>
          <a:p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Etude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ToxMIN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–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Analyse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des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résultats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de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bilan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toxicologique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sur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cas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de MIN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enregistrés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dans </a:t>
            </a:r>
            <a:r>
              <a:rPr lang="en-US" dirty="0" err="1">
                <a:solidFill>
                  <a:srgbClr val="002060"/>
                </a:solidFill>
                <a:latin typeface="Arial Narrow" panose="020B0606020202030204" pitchFamily="34" charset="0"/>
              </a:rPr>
              <a:t>l’OMIN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Claudet</a:t>
            </a:r>
            <a:r>
              <a:rPr lang="en-US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 I et al.; OMIN Study Group. Prevalence of positive toxicology analysis from the French national registry for sudden unexpected infant death (Tox-MIN). Clin </a:t>
            </a:r>
            <a:r>
              <a:rPr lang="en-US" sz="24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Toxicol</a:t>
            </a:r>
            <a:r>
              <a:rPr lang="en-US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 (Phila). 2022;60(1):38-45. 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398 </a:t>
            </a:r>
            <a:r>
              <a:rPr lang="en-US" sz="24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cas</a:t>
            </a:r>
            <a:r>
              <a:rPr lang="en-US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inclus</a:t>
            </a:r>
            <a:r>
              <a:rPr lang="en-US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 2015-18, 65% analyses </a:t>
            </a:r>
            <a:r>
              <a:rPr lang="en-US" sz="24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toxicologiques</a:t>
            </a:r>
            <a:r>
              <a:rPr lang="en-US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, 9% de </a:t>
            </a:r>
            <a:r>
              <a:rPr lang="en-US" sz="24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positivité</a:t>
            </a:r>
            <a:r>
              <a:rPr lang="en-US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, 3 </a:t>
            </a:r>
            <a:r>
              <a:rPr lang="en-US" sz="24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cas</a:t>
            </a:r>
            <a:r>
              <a:rPr lang="en-US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positifs</a:t>
            </a:r>
            <a:r>
              <a:rPr lang="en-US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 cocaine (</a:t>
            </a:r>
            <a:r>
              <a:rPr lang="en-US" sz="24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âges</a:t>
            </a:r>
            <a:r>
              <a:rPr lang="en-US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 30 </a:t>
            </a:r>
            <a:r>
              <a:rPr lang="en-US" sz="24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jours</a:t>
            </a:r>
            <a:r>
              <a:rPr lang="en-US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, 34 </a:t>
            </a:r>
            <a:r>
              <a:rPr lang="en-US" sz="24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jours</a:t>
            </a:r>
            <a:r>
              <a:rPr lang="en-US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 et 2 </a:t>
            </a:r>
            <a:r>
              <a:rPr lang="en-US" sz="24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mois</a:t>
            </a:r>
            <a:r>
              <a:rPr lang="en-US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 – 3 addictions </a:t>
            </a:r>
            <a:r>
              <a:rPr lang="en-US" sz="24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parentales</a:t>
            </a:r>
            <a:r>
              <a:rPr lang="en-US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)</a:t>
            </a:r>
            <a:endParaRPr lang="fr-FR" sz="2400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fr-FR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166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8476" y="260350"/>
            <a:ext cx="10688593" cy="647700"/>
          </a:xfrm>
          <a:noFill/>
          <a:ln>
            <a:solidFill>
              <a:srgbClr val="002060"/>
            </a:solidFill>
          </a:ln>
        </p:spPr>
        <p:txBody>
          <a:bodyPr/>
          <a:lstStyle/>
          <a:p>
            <a:pPr algn="l">
              <a:defRPr/>
            </a:pPr>
            <a:r>
              <a:rPr lang="fr-FR" sz="3600" dirty="0">
                <a:solidFill>
                  <a:srgbClr val="002060"/>
                </a:solidFill>
                <a:latin typeface="Arial Narrow" panose="020B0606020202030204" pitchFamily="34" charset="0"/>
              </a:rPr>
              <a:t>Illustration pratique…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8477" y="1125539"/>
            <a:ext cx="10688592" cy="53990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Deux </a:t>
            </a:r>
            <a:r>
              <a:rPr lang="fr-FR" dirty="0" err="1">
                <a:solidFill>
                  <a:srgbClr val="002060"/>
                </a:solidFill>
                <a:latin typeface="Arial Narrow" panose="020B0606020202030204" pitchFamily="34" charset="0"/>
              </a:rPr>
              <a:t>enfts</a:t>
            </a: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 de 22mois et 3 ans sont admis à 14h car le 1</a:t>
            </a:r>
            <a:r>
              <a:rPr lang="fr-FR" baseline="30000" dirty="0">
                <a:solidFill>
                  <a:srgbClr val="002060"/>
                </a:solidFill>
                <a:latin typeface="Arial Narrow" panose="020B0606020202030204" pitchFamily="34" charset="0"/>
              </a:rPr>
              <a:t>er</a:t>
            </a: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 ne tient pas debout « ataxique » depuis 8h30 et le second a vomi </a:t>
            </a:r>
            <a:r>
              <a:rPr lang="fr-FR" dirty="0" err="1">
                <a:solidFill>
                  <a:srgbClr val="002060"/>
                </a:solidFill>
                <a:latin typeface="Arial Narrow" panose="020B0606020202030204" pitchFamily="34" charset="0"/>
              </a:rPr>
              <a:t>ds</a:t>
            </a: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 la voiture…</a:t>
            </a: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Pas ATCD, </a:t>
            </a:r>
            <a:r>
              <a:rPr lang="fr-FR" dirty="0" err="1">
                <a:solidFill>
                  <a:srgbClr val="002060"/>
                </a:solidFill>
                <a:latin typeface="Arial Narrow" panose="020B0606020202030204" pitchFamily="34" charset="0"/>
              </a:rPr>
              <a:t>enfts</a:t>
            </a: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 normaux jusque là</a:t>
            </a: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Orientation toxiques d’emblée, </a:t>
            </a:r>
            <a:r>
              <a:rPr lang="fr-FR" dirty="0" err="1">
                <a:solidFill>
                  <a:srgbClr val="002060"/>
                </a:solidFill>
                <a:latin typeface="Arial Narrow" panose="020B0606020202030204" pitchFamily="34" charset="0"/>
              </a:rPr>
              <a:t>medts</a:t>
            </a: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 domicile : antimigraineux, paracétamol, ibuprofène, anti-H1 (</a:t>
            </a:r>
            <a:r>
              <a:rPr lang="fr-FR" dirty="0" err="1">
                <a:solidFill>
                  <a:srgbClr val="002060"/>
                </a:solidFill>
                <a:latin typeface="Arial Narrow" panose="020B0606020202030204" pitchFamily="34" charset="0"/>
              </a:rPr>
              <a:t>Aérius</a:t>
            </a: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®), pas de drogues</a:t>
            </a:r>
          </a:p>
          <a:p>
            <a:pPr>
              <a:defRPr/>
            </a:pPr>
            <a:r>
              <a:rPr lang="fr-FR" dirty="0" err="1">
                <a:solidFill>
                  <a:srgbClr val="002060"/>
                </a:solidFill>
                <a:latin typeface="Arial Narrow" panose="020B0606020202030204" pitchFamily="34" charset="0"/>
              </a:rPr>
              <a:t>Ex.clinique</a:t>
            </a: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 : Nourrisson /ataxique, pupilles « plutôt » myosis, hyperhémie conjonctivale, somnolente, paramètres vitaux </a:t>
            </a:r>
            <a:r>
              <a:rPr lang="fr-FR" dirty="0" err="1">
                <a:solidFill>
                  <a:srgbClr val="002060"/>
                </a:solidFill>
                <a:latin typeface="Arial Narrow" panose="020B0606020202030204" pitchFamily="34" charset="0"/>
              </a:rPr>
              <a:t>nx</a:t>
            </a: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fr-FR" dirty="0" err="1">
                <a:solidFill>
                  <a:srgbClr val="002060"/>
                </a:solidFill>
                <a:latin typeface="Arial Narrow" panose="020B0606020202030204" pitchFamily="34" charset="0"/>
              </a:rPr>
              <a:t>Dx</a:t>
            </a: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 1,2g/L – Gd frère : avoue qu’il jouait avec </a:t>
            </a:r>
            <a:r>
              <a:rPr lang="fr-FR" dirty="0" err="1">
                <a:solidFill>
                  <a:srgbClr val="002060"/>
                </a:solidFill>
                <a:latin typeface="Arial Narrow" panose="020B0606020202030204" pitchFamily="34" charset="0"/>
              </a:rPr>
              <a:t>cps</a:t>
            </a: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 blancs</a:t>
            </a: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Mère dit qu’une amie venue la veille au soir prend des somnifères (</a:t>
            </a:r>
            <a:r>
              <a:rPr lang="fr-FR" dirty="0" err="1">
                <a:solidFill>
                  <a:srgbClr val="002060"/>
                </a:solidFill>
                <a:latin typeface="Arial Narrow" panose="020B0606020202030204" pitchFamily="34" charset="0"/>
              </a:rPr>
              <a:t>Noctamid</a:t>
            </a: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®)</a:t>
            </a:r>
          </a:p>
          <a:p>
            <a:pPr>
              <a:defRPr/>
            </a:pP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Bilan sang et dosages toxiques : BZP, opiacés, amphétamines, cocaïne, méthadone, éthanol, AD3C</a:t>
            </a:r>
          </a:p>
          <a:p>
            <a:pPr marL="0" indent="0">
              <a:buNone/>
              <a:defRPr/>
            </a:pPr>
            <a:endParaRPr lang="fr-FR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903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7008" y="746985"/>
            <a:ext cx="10651525" cy="377863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Dosage positif BZP Sang et Urines</a:t>
            </a:r>
          </a:p>
          <a:p>
            <a:pPr>
              <a:lnSpc>
                <a:spcPct val="110000"/>
              </a:lnSpc>
              <a:defRPr/>
            </a:pP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17h – Coma calme, myosis, pas d’hypoventilation</a:t>
            </a:r>
          </a:p>
          <a:p>
            <a:pPr>
              <a:lnSpc>
                <a:spcPct val="110000"/>
              </a:lnSpc>
              <a:defRPr/>
            </a:pPr>
            <a:r>
              <a:rPr lang="fr-FR" dirty="0" err="1">
                <a:solidFill>
                  <a:srgbClr val="002060"/>
                </a:solidFill>
                <a:latin typeface="Arial Narrow" panose="020B0606020202030204" pitchFamily="34" charset="0"/>
              </a:rPr>
              <a:t>Hospit</a:t>
            </a: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 24 heures, comportement anormal mère, lien AS</a:t>
            </a:r>
          </a:p>
          <a:p>
            <a:pPr>
              <a:lnSpc>
                <a:spcPct val="110000"/>
              </a:lnSpc>
              <a:defRPr/>
            </a:pP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H48 post-admission =&gt; identification BZP : </a:t>
            </a:r>
            <a:r>
              <a:rPr lang="fr-FR" dirty="0" err="1">
                <a:solidFill>
                  <a:srgbClr val="002060"/>
                </a:solidFill>
                <a:latin typeface="Arial Narrow" panose="020B0606020202030204" pitchFamily="34" charset="0"/>
              </a:rPr>
              <a:t>oxazépam</a:t>
            </a: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 (</a:t>
            </a:r>
            <a:r>
              <a:rPr lang="fr-FR" dirty="0" err="1">
                <a:solidFill>
                  <a:srgbClr val="002060"/>
                </a:solidFill>
                <a:latin typeface="Arial Narrow" panose="020B0606020202030204" pitchFamily="34" charset="0"/>
              </a:rPr>
              <a:t>Seresta</a:t>
            </a: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®)</a:t>
            </a:r>
          </a:p>
          <a:p>
            <a:pPr>
              <a:lnSpc>
                <a:spcPct val="110000"/>
              </a:lnSpc>
              <a:defRPr/>
            </a:pP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J5 post-admission =&gt; détection par chromatographie phase liquide + SM des métabolites de la cocaïne chez les deux enfants…(absence de réaction croisée entre les molécules)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97008" y="4545499"/>
            <a:ext cx="10651525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Enquête sociale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mère sous antidépresseurs, sous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Seresta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Dossier transmis au Parquet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démantèlement réseau de trafic de cocaïne avec Caraïbes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https://media.ouest-france.fr/v1/pictures/MjAyMzAzMzEzNTQwOTgzM2JjZjg2NjEwZjRjZWMwYmU3YWZhM2E?width=1260&amp;height=708&amp;focuspoint=50%2C25&amp;cropresize=1&amp;client_id=bpeditorial&amp;sign=e3269ff76fa107141090d5662cfe7ffb0166ba7ba3ceb29e37f66d434fe3f539">
            <a:extLst>
              <a:ext uri="{FF2B5EF4-FFF2-40B4-BE49-F238E27FC236}">
                <a16:creationId xmlns:a16="http://schemas.microsoft.com/office/drawing/2014/main" id="{2D6CD769-12EE-4DB2-92B2-BF33D86A6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859" y="236050"/>
            <a:ext cx="3695379" cy="207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60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6B1175-1594-4A27-9310-D944A95B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058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002060"/>
                </a:solidFill>
                <a:latin typeface="Arial Narrow" panose="020B0606020202030204" pitchFamily="34" charset="0"/>
              </a:rPr>
              <a:t>Séries pédiatriques récentes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BD93882-A990-427A-B856-1622A48450EE}"/>
              </a:ext>
            </a:extLst>
          </p:cNvPr>
          <p:cNvSpPr txBox="1"/>
          <p:nvPr/>
        </p:nvSpPr>
        <p:spPr>
          <a:xfrm>
            <a:off x="738363" y="1315724"/>
            <a:ext cx="106154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Armenian P,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Fleurat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Mittendorf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G, Olson KR. Unintentional Pediatric Cocaine Exposures Result in Worse Outcomes than Other Unintentional Pediatric Poisonings. J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Emerg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Med. 2017 Jun;52(6):825-832.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Becker S, Spiller HA,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Badeti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J, Funk AR,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Casavant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MJ, Zhu M, Michaels NL, Smith GA. Cocaine exposures reported to United States poison control centers, 2000-2020. Clin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Toxicol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(Phila). 2022 Feb 28:1-11.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2EB1749-2CFF-4304-88D4-263475C1D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63" y="3439382"/>
            <a:ext cx="82962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61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689BBE3-7DEE-4BBC-9B9B-8A0EF6EEF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196" y="218866"/>
            <a:ext cx="9129300" cy="511912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634C65D-4FAC-40C3-AC00-A26616E56FA4}"/>
              </a:ext>
            </a:extLst>
          </p:cNvPr>
          <p:cNvSpPr txBox="1"/>
          <p:nvPr/>
        </p:nvSpPr>
        <p:spPr>
          <a:xfrm>
            <a:off x="2425148" y="5526157"/>
            <a:ext cx="7436203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Analyse rétrospective 1997-2010 CAP Californie – Cas confirmés âge &lt; 6 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86 appels pour exposition sur période,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36 cas confirmés inclus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347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83FBFE2-D097-44D0-8F25-8F4C93CCA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65238"/>
            <a:ext cx="4505325" cy="299108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59F12F7-A76B-4572-B4D3-FAF9C4840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244" y="13251"/>
            <a:ext cx="5086350" cy="31337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E5E695C-0133-4A86-A4F3-3A2C5526BE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321" y="2978013"/>
            <a:ext cx="4655181" cy="3866736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7A1DA092-6125-417D-B07D-B0AA4D6F5D73}"/>
              </a:ext>
            </a:extLst>
          </p:cNvPr>
          <p:cNvGrpSpPr/>
          <p:nvPr/>
        </p:nvGrpSpPr>
        <p:grpSpPr>
          <a:xfrm>
            <a:off x="723900" y="3146976"/>
            <a:ext cx="4505325" cy="3638550"/>
            <a:chOff x="723900" y="3146976"/>
            <a:chExt cx="4505325" cy="3638550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CAD3EE1A-8E07-4B48-9608-0FEF66FBB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23900" y="3146976"/>
              <a:ext cx="4505325" cy="363855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EEA715-335C-42A9-BCB5-81559026AEB2}"/>
                </a:ext>
              </a:extLst>
            </p:cNvPr>
            <p:cNvSpPr/>
            <p:nvPr/>
          </p:nvSpPr>
          <p:spPr>
            <a:xfrm>
              <a:off x="723900" y="4094922"/>
              <a:ext cx="4505325" cy="71561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768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D095E48-7287-432E-A4C4-04CC6A7A8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821" y="0"/>
            <a:ext cx="8820357" cy="511866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091D4AB-E7C0-4A00-9C69-EE9CCF64E748}"/>
              </a:ext>
            </a:extLst>
          </p:cNvPr>
          <p:cNvSpPr txBox="1"/>
          <p:nvPr/>
        </p:nvSpPr>
        <p:spPr>
          <a:xfrm>
            <a:off x="1152938" y="5327375"/>
            <a:ext cx="10588487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Données des centres antipoison USA 2000 –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59,500 appels sur la période / exposition cocaïne</a:t>
            </a:r>
          </a:p>
        </p:txBody>
      </p:sp>
    </p:spTree>
    <p:extLst>
      <p:ext uri="{BB962C8B-B14F-4D97-AF65-F5344CB8AC3E}">
        <p14:creationId xmlns:p14="http://schemas.microsoft.com/office/powerpoint/2010/main" val="1816906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07A2B948-D2A3-4DB5-9AFF-85D531EDF45D}"/>
              </a:ext>
            </a:extLst>
          </p:cNvPr>
          <p:cNvGrpSpPr/>
          <p:nvPr/>
        </p:nvGrpSpPr>
        <p:grpSpPr>
          <a:xfrm>
            <a:off x="1011719" y="0"/>
            <a:ext cx="9470571" cy="6858000"/>
            <a:chOff x="1011719" y="0"/>
            <a:chExt cx="9470571" cy="6858000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1F8F9058-F766-43CE-BC3C-FF1F268C5F50}"/>
                </a:ext>
              </a:extLst>
            </p:cNvPr>
            <p:cNvGrpSpPr/>
            <p:nvPr/>
          </p:nvGrpSpPr>
          <p:grpSpPr>
            <a:xfrm>
              <a:off x="1011719" y="0"/>
              <a:ext cx="9470571" cy="6858000"/>
              <a:chOff x="1011719" y="0"/>
              <a:chExt cx="9470571" cy="6858000"/>
            </a:xfrm>
          </p:grpSpPr>
          <p:grpSp>
            <p:nvGrpSpPr>
              <p:cNvPr id="5" name="Groupe 4">
                <a:extLst>
                  <a:ext uri="{FF2B5EF4-FFF2-40B4-BE49-F238E27FC236}">
                    <a16:creationId xmlns:a16="http://schemas.microsoft.com/office/drawing/2014/main" id="{FB20F0D0-B85E-4644-92C1-D3D9D6555A67}"/>
                  </a:ext>
                </a:extLst>
              </p:cNvPr>
              <p:cNvGrpSpPr/>
              <p:nvPr/>
            </p:nvGrpSpPr>
            <p:grpSpPr>
              <a:xfrm>
                <a:off x="1011719" y="0"/>
                <a:ext cx="9470571" cy="6858000"/>
                <a:chOff x="1011719" y="0"/>
                <a:chExt cx="9470571" cy="6858000"/>
              </a:xfrm>
            </p:grpSpPr>
            <p:pic>
              <p:nvPicPr>
                <p:cNvPr id="3" name="Image 2">
                  <a:extLst>
                    <a:ext uri="{FF2B5EF4-FFF2-40B4-BE49-F238E27FC236}">
                      <a16:creationId xmlns:a16="http://schemas.microsoft.com/office/drawing/2014/main" id="{59EF1AC0-2E28-4CB1-B841-82FD972249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011719" y="0"/>
                  <a:ext cx="9470571" cy="6858000"/>
                </a:xfrm>
                <a:prstGeom prst="rect">
                  <a:avLst/>
                </a:prstGeom>
              </p:spPr>
            </p:pic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F8325E88-5CA4-4732-9C34-513ECB6F859E}"/>
                    </a:ext>
                  </a:extLst>
                </p:cNvPr>
                <p:cNvSpPr/>
                <p:nvPr/>
              </p:nvSpPr>
              <p:spPr>
                <a:xfrm>
                  <a:off x="4558748" y="463826"/>
                  <a:ext cx="675861" cy="6394174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DF938AF-66C6-4260-B090-6EA083370FA2}"/>
                  </a:ext>
                </a:extLst>
              </p:cNvPr>
              <p:cNvSpPr/>
              <p:nvPr/>
            </p:nvSpPr>
            <p:spPr>
              <a:xfrm>
                <a:off x="1011719" y="5128591"/>
                <a:ext cx="9470571" cy="116619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Flèche : droite 7">
              <a:extLst>
                <a:ext uri="{FF2B5EF4-FFF2-40B4-BE49-F238E27FC236}">
                  <a16:creationId xmlns:a16="http://schemas.microsoft.com/office/drawing/2014/main" id="{2A657847-9E3F-4018-89F4-4D5D29C0A929}"/>
                </a:ext>
              </a:extLst>
            </p:cNvPr>
            <p:cNvSpPr/>
            <p:nvPr/>
          </p:nvSpPr>
          <p:spPr>
            <a:xfrm>
              <a:off x="4227443" y="5632174"/>
              <a:ext cx="225287" cy="238539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7397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95F07A6-C0F0-4744-8046-6294CEF39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862" y="76200"/>
            <a:ext cx="9908275" cy="67056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8DD9AE9-5167-43C4-92BF-DCC38956222C}"/>
              </a:ext>
            </a:extLst>
          </p:cNvPr>
          <p:cNvSpPr txBox="1"/>
          <p:nvPr/>
        </p:nvSpPr>
        <p:spPr>
          <a:xfrm>
            <a:off x="8746435" y="5499652"/>
            <a:ext cx="295786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&lt; 6ans – 0,2-0,3 cas/100 000</a:t>
            </a:r>
          </a:p>
        </p:txBody>
      </p:sp>
    </p:spTree>
    <p:extLst>
      <p:ext uri="{BB962C8B-B14F-4D97-AF65-F5344CB8AC3E}">
        <p14:creationId xmlns:p14="http://schemas.microsoft.com/office/powerpoint/2010/main" val="3328517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4AA23CE7-91C0-48CB-9E35-318121289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325" y="188913"/>
            <a:ext cx="10801350" cy="777875"/>
          </a:xfrm>
          <a:solidFill>
            <a:srgbClr val="002060"/>
          </a:solidFill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algn="l" eaLnBrk="1" hangingPunct="1">
              <a:defRPr/>
            </a:pPr>
            <a:r>
              <a:rPr lang="fr-FR" altLang="fr-FR" sz="4000">
                <a:solidFill>
                  <a:schemeClr val="bg1"/>
                </a:solidFill>
                <a:latin typeface="Arial Narrow" panose="020B0606020202030204" pitchFamily="34" charset="0"/>
                <a:cs typeface="+mj-cs"/>
              </a:rPr>
              <a:t>Cannabis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CDD1C927-7E05-4694-8FC1-D73E92649A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1039813"/>
            <a:ext cx="10801350" cy="5413375"/>
          </a:xfrm>
        </p:spPr>
        <p:txBody>
          <a:bodyPr/>
          <a:lstStyle/>
          <a:p>
            <a:pPr eaLnBrk="1" hangingPunct="1"/>
            <a:r>
              <a:rPr lang="fr-FR" altLang="fr-FR" sz="2800" b="1">
                <a:solidFill>
                  <a:srgbClr val="002060"/>
                </a:solidFill>
                <a:latin typeface="Arial Narrow" panose="020B0606020202030204" pitchFamily="34" charset="0"/>
              </a:rPr>
              <a:t>Profil</a:t>
            </a:r>
            <a:r>
              <a:rPr lang="fr-FR" altLang="fr-FR" sz="2800">
                <a:solidFill>
                  <a:srgbClr val="002060"/>
                </a:solidFill>
                <a:latin typeface="Arial Narrow" panose="020B0606020202030204" pitchFamily="34" charset="0"/>
              </a:rPr>
              <a:t> / nourrisson ingestion de résine de cannabis</a:t>
            </a:r>
          </a:p>
          <a:p>
            <a:pPr eaLnBrk="1" hangingPunct="1"/>
            <a:r>
              <a:rPr lang="fr-FR" altLang="fr-FR" sz="2800" b="1">
                <a:solidFill>
                  <a:srgbClr val="002060"/>
                </a:solidFill>
                <a:latin typeface="Arial Narrow" panose="020B0606020202030204" pitchFamily="34" charset="0"/>
              </a:rPr>
              <a:t>Tableau clinique</a:t>
            </a:r>
            <a:r>
              <a:rPr lang="fr-FR" altLang="fr-FR" sz="2800">
                <a:solidFill>
                  <a:srgbClr val="002060"/>
                </a:solidFill>
                <a:latin typeface="Arial Narrow" panose="020B0606020202030204" pitchFamily="34" charset="0"/>
              </a:rPr>
              <a:t> : dépend de la concentration en THC (variable selon la résine de 4 à 40%) </a:t>
            </a:r>
          </a:p>
          <a:p>
            <a:pPr eaLnBrk="1" hangingPunct="1"/>
            <a:r>
              <a:rPr lang="fr-FR" altLang="fr-FR" sz="2800" b="1">
                <a:solidFill>
                  <a:srgbClr val="002060"/>
                </a:solidFill>
                <a:latin typeface="Arial Narrow" panose="020B0606020202030204" pitchFamily="34" charset="0"/>
              </a:rPr>
              <a:t>Errance diagnostique</a:t>
            </a:r>
            <a:r>
              <a:rPr lang="fr-FR" altLang="fr-FR" sz="2800">
                <a:solidFill>
                  <a:srgbClr val="002060"/>
                </a:solidFill>
                <a:latin typeface="Arial Narrow" panose="020B0606020202030204" pitchFamily="34" charset="0"/>
              </a:rPr>
              <a:t> initiale autour d’un coma hypotonique, vomissements initiaux, convulsion généralisée </a:t>
            </a:r>
            <a:r>
              <a:rPr lang="fr-FR" altLang="fr-FR" sz="2000" i="1">
                <a:solidFill>
                  <a:srgbClr val="002060"/>
                </a:solidFill>
                <a:latin typeface="Arial Narrow" panose="020B0606020202030204" pitchFamily="34" charset="0"/>
              </a:rPr>
              <a:t>(Bonkowsky J Ped Emerg Care 2005, Spadari et al. Presse Med 2009)</a:t>
            </a:r>
          </a:p>
          <a:p>
            <a:pPr eaLnBrk="1" hangingPunct="1"/>
            <a:r>
              <a:rPr lang="fr-FR" altLang="fr-FR" sz="2800" b="1">
                <a:solidFill>
                  <a:srgbClr val="002060"/>
                </a:solidFill>
                <a:latin typeface="Arial Narrow" panose="020B0606020202030204" pitchFamily="34" charset="0"/>
              </a:rPr>
              <a:t>Forme grave</a:t>
            </a:r>
            <a:r>
              <a:rPr lang="fr-FR" altLang="fr-FR" sz="2800">
                <a:solidFill>
                  <a:srgbClr val="002060"/>
                </a:solidFill>
                <a:latin typeface="Arial Narrow" panose="020B0606020202030204" pitchFamily="34" charset="0"/>
              </a:rPr>
              <a:t> = coma calme, mydriase (inconstante), apnées, pauses respiratoires, (hyperhémie conjonctivale), hypothermie, tachycardie – </a:t>
            </a:r>
            <a:r>
              <a:rPr lang="fr-FR" altLang="fr-FR" sz="2400">
                <a:solidFill>
                  <a:srgbClr val="002060"/>
                </a:solidFill>
                <a:latin typeface="Arial Narrow" panose="020B0606020202030204" pitchFamily="34" charset="0"/>
              </a:rPr>
              <a:t>France 2019, 411 admissions, 42 réa</a:t>
            </a:r>
            <a:endParaRPr lang="fr-FR" altLang="fr-FR" sz="2000" i="1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fr-FR" altLang="fr-FR" sz="2800" b="1">
                <a:solidFill>
                  <a:srgbClr val="002060"/>
                </a:solidFill>
                <a:latin typeface="Arial Narrow" panose="020B0606020202030204" pitchFamily="34" charset="0"/>
              </a:rPr>
              <a:t>Durée</a:t>
            </a:r>
            <a:r>
              <a:rPr lang="fr-FR" altLang="fr-FR" sz="2800">
                <a:solidFill>
                  <a:srgbClr val="002060"/>
                </a:solidFill>
                <a:latin typeface="Arial Narrow" panose="020B0606020202030204" pitchFamily="34" charset="0"/>
              </a:rPr>
              <a:t> des symptômes &lt; 24h mais coma prolongé 48h décrit </a:t>
            </a:r>
            <a:r>
              <a:rPr lang="fr-FR" altLang="fr-FR" sz="2000" i="1">
                <a:solidFill>
                  <a:srgbClr val="002060"/>
                </a:solidFill>
                <a:latin typeface="Arial Narrow" panose="020B0606020202030204" pitchFamily="34" charset="0"/>
              </a:rPr>
              <a:t>Carstairs S et al. J Emerg Med 2011</a:t>
            </a:r>
          </a:p>
          <a:p>
            <a:pPr eaLnBrk="1" hangingPunct="1"/>
            <a:r>
              <a:rPr lang="fr-FR" altLang="fr-FR" sz="2800" b="1">
                <a:solidFill>
                  <a:srgbClr val="002060"/>
                </a:solidFill>
                <a:latin typeface="Arial Narrow" panose="020B0606020202030204" pitchFamily="34" charset="0"/>
              </a:rPr>
              <a:t>Détection</a:t>
            </a:r>
            <a:r>
              <a:rPr lang="fr-FR" altLang="fr-FR" sz="2800">
                <a:solidFill>
                  <a:srgbClr val="002060"/>
                </a:solidFill>
                <a:latin typeface="Arial Narrow" panose="020B0606020202030204" pitchFamily="34" charset="0"/>
              </a:rPr>
              <a:t> urinaire, sang (médicolégal), analyse capillaire (exposition répétée)</a:t>
            </a:r>
          </a:p>
        </p:txBody>
      </p:sp>
      <p:sp>
        <p:nvSpPr>
          <p:cNvPr id="122884" name="Rectangle à coins arrondis 2">
            <a:extLst>
              <a:ext uri="{FF2B5EF4-FFF2-40B4-BE49-F238E27FC236}">
                <a16:creationId xmlns:a16="http://schemas.microsoft.com/office/drawing/2014/main" id="{CACFDD2A-2841-4A72-9C8E-D0601A29B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163" y="115888"/>
            <a:ext cx="4657725" cy="793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+mn-cs"/>
              </a:rPr>
              <a:t>1</a:t>
            </a:r>
            <a:r>
              <a:rPr kumimoji="0" lang="fr-FR" altLang="fr-FR" sz="2400" b="0" i="0" u="none" strike="noStrike" kern="120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+mn-cs"/>
              </a:rPr>
              <a:t>ère</a:t>
            </a:r>
            <a: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+mn-cs"/>
              </a:rPr>
              <a:t> cause de coma non fébrile chez nourrisson avec BB secoué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B8D1A1D-994C-4340-A5AA-6136C1A95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279538"/>
            <a:ext cx="1095375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99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E73296-7C8C-4F06-A660-77F241C0A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8545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002060"/>
                </a:solidFill>
                <a:latin typeface="Arial Narrow" panose="020B0606020202030204" pitchFamily="34" charset="0"/>
              </a:rPr>
              <a:t>Données des SU pédiatriques – étude </a:t>
            </a:r>
            <a:r>
              <a:rPr lang="fr-FR" sz="4000" b="1" cap="small" dirty="0">
                <a:solidFill>
                  <a:srgbClr val="002060"/>
                </a:solidFill>
                <a:latin typeface="Arial Narrow" panose="020B0606020202030204" pitchFamily="34" charset="0"/>
              </a:rPr>
              <a:t>cocakid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5E3931-964D-4C98-B2B7-9A49815CF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957"/>
            <a:ext cx="10515600" cy="4918006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24 SU pédiatriques nationaux participants</a:t>
            </a:r>
          </a:p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Expositions/intoxications prouvées entre 2010 et 2020, âge </a:t>
            </a: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 15 ans</a:t>
            </a:r>
            <a:endParaRPr lang="fr-FR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74 patients inclus, distribution bimodale : 46% âgés de moins de 6 ans, 38% 14 ans et plus</a:t>
            </a:r>
          </a:p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68% des cas concentrés sur 2 régions (IDF et Occitanie)</a:t>
            </a:r>
          </a:p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57% des cas admis sur les 2 dernières années, gravité exponentielle entre 2010 et 2020</a:t>
            </a:r>
          </a:p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38% des cas asymptomatiques (expositions)</a:t>
            </a:r>
          </a:p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Symptômes : neurologiques (59%), cardiovasculaires (34%)</a:t>
            </a:r>
          </a:p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Hospitalisation : 76%, Réa-SI n=12</a:t>
            </a:r>
          </a:p>
        </p:txBody>
      </p:sp>
    </p:spTree>
    <p:extLst>
      <p:ext uri="{BB962C8B-B14F-4D97-AF65-F5344CB8AC3E}">
        <p14:creationId xmlns:p14="http://schemas.microsoft.com/office/powerpoint/2010/main" val="27472733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608D6D6B-8C84-43EF-BDB7-34F05DDB9DC1}"/>
              </a:ext>
            </a:extLst>
          </p:cNvPr>
          <p:cNvGraphicFramePr/>
          <p:nvPr>
            <p:extLst/>
          </p:nvPr>
        </p:nvGraphicFramePr>
        <p:xfrm>
          <a:off x="530087" y="672755"/>
          <a:ext cx="6188765" cy="5512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0D5B2442-F7F7-4D7E-93C4-2F4E8C4DC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6332" y="978590"/>
            <a:ext cx="5327374" cy="412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5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B989B8A7-26E7-4197-B7D0-9D4D4CFE9B06}"/>
              </a:ext>
            </a:extLst>
          </p:cNvPr>
          <p:cNvGraphicFramePr/>
          <p:nvPr>
            <p:extLst/>
          </p:nvPr>
        </p:nvGraphicFramePr>
        <p:xfrm>
          <a:off x="168136" y="127655"/>
          <a:ext cx="5795342" cy="6602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91ADF1BA-5F50-4035-8B4D-F99FB9E101C3}"/>
              </a:ext>
            </a:extLst>
          </p:cNvPr>
          <p:cNvGraphicFramePr/>
          <p:nvPr>
            <p:extLst/>
          </p:nvPr>
        </p:nvGraphicFramePr>
        <p:xfrm>
          <a:off x="6096000" y="127655"/>
          <a:ext cx="5927864" cy="6602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0217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99A78B7E-D920-4C21-9D69-CB09470EEB4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6828" y="129702"/>
          <a:ext cx="6081407" cy="6598595"/>
        </p:xfrm>
        <a:graphic>
          <a:graphicData uri="http://schemas.openxmlformats.org/drawingml/2006/table">
            <a:tbl>
              <a:tblPr firstRow="1" firstCol="1" bandRow="1"/>
              <a:tblGrid>
                <a:gridCol w="2266285">
                  <a:extLst>
                    <a:ext uri="{9D8B030D-6E8A-4147-A177-3AD203B41FA5}">
                      <a16:colId xmlns:a16="http://schemas.microsoft.com/office/drawing/2014/main" val="2036483156"/>
                    </a:ext>
                  </a:extLst>
                </a:gridCol>
                <a:gridCol w="772786">
                  <a:extLst>
                    <a:ext uri="{9D8B030D-6E8A-4147-A177-3AD203B41FA5}">
                      <a16:colId xmlns:a16="http://schemas.microsoft.com/office/drawing/2014/main" val="4129553322"/>
                    </a:ext>
                  </a:extLst>
                </a:gridCol>
                <a:gridCol w="463083">
                  <a:extLst>
                    <a:ext uri="{9D8B030D-6E8A-4147-A177-3AD203B41FA5}">
                      <a16:colId xmlns:a16="http://schemas.microsoft.com/office/drawing/2014/main" val="600283054"/>
                    </a:ext>
                  </a:extLst>
                </a:gridCol>
                <a:gridCol w="1110852">
                  <a:extLst>
                    <a:ext uri="{9D8B030D-6E8A-4147-A177-3AD203B41FA5}">
                      <a16:colId xmlns:a16="http://schemas.microsoft.com/office/drawing/2014/main" val="3441665526"/>
                    </a:ext>
                  </a:extLst>
                </a:gridCol>
                <a:gridCol w="453986">
                  <a:extLst>
                    <a:ext uri="{9D8B030D-6E8A-4147-A177-3AD203B41FA5}">
                      <a16:colId xmlns:a16="http://schemas.microsoft.com/office/drawing/2014/main" val="3676028451"/>
                    </a:ext>
                  </a:extLst>
                </a:gridCol>
                <a:gridCol w="1014415">
                  <a:extLst>
                    <a:ext uri="{9D8B030D-6E8A-4147-A177-3AD203B41FA5}">
                      <a16:colId xmlns:a16="http://schemas.microsoft.com/office/drawing/2014/main" val="1748471146"/>
                    </a:ext>
                  </a:extLst>
                </a:gridCol>
              </a:tblGrid>
              <a:tr h="16336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Patients, n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 </a:t>
                      </a: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(54%)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(46%)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902135"/>
                  </a:ext>
                </a:extLst>
              </a:tr>
              <a:tr h="49010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Age, years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Median, years 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[range]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&lt;15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[1dy-14.8]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6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[1dy-5yrs]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991986"/>
                  </a:ext>
                </a:extLst>
              </a:tr>
              <a:tr h="16336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Symptoms, n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.48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818833"/>
                  </a:ext>
                </a:extLst>
              </a:tr>
              <a:tr h="179704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Neurological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-drowsiness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-agitation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-coma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-seizures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-ataxia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-vertigo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-hypotonia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-hypertonia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-tremor, muscle fasciculations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.10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.03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.54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.52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.84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7341857"/>
                  </a:ext>
                </a:extLst>
              </a:tr>
              <a:tr h="98020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Cardiovascular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Tachycardia</a:t>
                      </a:r>
                      <a:endParaRPr lang="fr-FR" sz="1400" dirty="0">
                        <a:effectLst/>
                        <a:highlight>
                          <a:srgbClr val="FFFF00"/>
                        </a:highligh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Bradycardia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Hypertension</a:t>
                      </a:r>
                      <a:endParaRPr lang="fr-FR" sz="1400" dirty="0">
                        <a:effectLst/>
                        <a:highlight>
                          <a:srgbClr val="FFFF00"/>
                        </a:highligh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Hypotension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Cardiac arrest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.22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.007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.09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381105"/>
                  </a:ext>
                </a:extLst>
              </a:tr>
              <a:tr h="32673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Ophthalmological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Mydriasis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.77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177620"/>
                  </a:ext>
                </a:extLst>
              </a:tr>
              <a:tr h="49010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Respiratory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Hypoventilation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Tachypnea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.04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885667"/>
                  </a:ext>
                </a:extLst>
              </a:tr>
              <a:tr h="65347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Gastrointestinal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Abdominal pain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Vomiting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Diarrhea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.53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614975"/>
                  </a:ext>
                </a:extLst>
              </a:tr>
              <a:tr h="49418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Temperature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Hyperthermia (≥38.5°C)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Hypothermia (&lt;36°C)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.54</a:t>
                      </a:r>
                      <a:endParaRPr lang="fr-FR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438779"/>
                  </a:ext>
                </a:extLst>
              </a:tr>
              <a:tr h="65347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Disposition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Hospitalization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%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-ICU, n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-Assisted ventilation, n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.003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.12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.20</a:t>
                      </a:r>
                      <a:endParaRPr lang="fr-FR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18" marR="403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357948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5D70AC39-99D4-4657-98DA-0B1C12C476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36799" y="424496"/>
          <a:ext cx="4784598" cy="6009006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929448">
                  <a:extLst>
                    <a:ext uri="{9D8B030D-6E8A-4147-A177-3AD203B41FA5}">
                      <a16:colId xmlns:a16="http://schemas.microsoft.com/office/drawing/2014/main" val="3596658482"/>
                    </a:ext>
                  </a:extLst>
                </a:gridCol>
                <a:gridCol w="1250506">
                  <a:extLst>
                    <a:ext uri="{9D8B030D-6E8A-4147-A177-3AD203B41FA5}">
                      <a16:colId xmlns:a16="http://schemas.microsoft.com/office/drawing/2014/main" val="4087908214"/>
                    </a:ext>
                  </a:extLst>
                </a:gridCol>
                <a:gridCol w="459422">
                  <a:extLst>
                    <a:ext uri="{9D8B030D-6E8A-4147-A177-3AD203B41FA5}">
                      <a16:colId xmlns:a16="http://schemas.microsoft.com/office/drawing/2014/main" val="4146500023"/>
                    </a:ext>
                  </a:extLst>
                </a:gridCol>
                <a:gridCol w="1145222">
                  <a:extLst>
                    <a:ext uri="{9D8B030D-6E8A-4147-A177-3AD203B41FA5}">
                      <a16:colId xmlns:a16="http://schemas.microsoft.com/office/drawing/2014/main" val="23608087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Other detected Drugs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(n=18)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Total patients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(n=46)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Age &lt; 6yrs</a:t>
                      </a:r>
                      <a:endParaRPr lang="fr-FR" sz="16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(n=16)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0760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Cannabis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65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2898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Benzodiazepines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2109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Amphetamines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59811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Alcohol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9734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Opioids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8913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Acetaminophen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6515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Methadone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1677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Zopiclone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1263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Levamisole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1676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GHB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384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Lidocaine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08377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Buprenorphine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9761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Clozapine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4946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Carbamazepine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27115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Heroin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6847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Caffeine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9758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Ammoniac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3730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Carbon monoxide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fr-FR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7662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fr-FR" sz="16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76</a:t>
                      </a:r>
                      <a:endParaRPr lang="fr-FR" sz="1600" b="1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  <a:endParaRPr lang="fr-FR" sz="1600" b="1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  <a:endParaRPr lang="fr-FR" sz="1600" b="1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3192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098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3468BE-D13D-4271-8D8B-1064CB99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4805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Tendance - Evolution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52B0B0-4E93-48EB-B50B-C09D54666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84266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Entre 2010 et 2020, le taux global d’admissions pour exposition/intoxication a progressé </a:t>
            </a:r>
            <a:r>
              <a:rPr lang="fr-FR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de 0,3 à 5,9 par million 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(âge &lt; 15 ans) et de 0 à 3 par million (âge &lt; 6 ans) tandis que la population dans chaque groupe d’âge diminuait entre 2010 et 2020 (respectivement -5% and -8%).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Comparées aux admissions en SUP d’enfants de moins de 15 ans entre 2013 et 2020 (source SAE www.sae-diffusion.sante.gouv.fr/), les admissions pour exposition/intoxication à la cocaïne ont augmenté de </a:t>
            </a:r>
            <a:r>
              <a:rPr lang="fr-FR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0,7 à 3,3/100 000 admissions par an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Comparé aux données des CAPTV sur la même période : entre 2010 et 2020, les CAPTV ont reçu 130 appels pour exposition/intoxication à la cocaïne (âge &lt; 6 ans (57%)), </a:t>
            </a:r>
            <a:r>
              <a:rPr lang="fr-FR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48% des appels l’ont été dans les 3 dernières années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. Le nombre d’appels a augmenté sur la période d’un facteur </a:t>
            </a:r>
            <a:r>
              <a:rPr lang="fr-FR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32</a:t>
            </a:r>
            <a:r>
              <a:rPr lang="fr-FR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64267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F69BFB-7E63-4885-98D5-AD76C27A2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082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002060"/>
                </a:solidFill>
                <a:latin typeface="Arial Narrow" panose="020B0606020202030204" pitchFamily="34" charset="0"/>
              </a:rPr>
              <a:t>Quand effectuer un dosage toxicologique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4CAB54-C486-4087-90BE-F74FC2CC5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730"/>
            <a:ext cx="10515600" cy="477223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Pas de spécificité des symptômes</a:t>
            </a:r>
          </a:p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Faire analyse toxicologique en particulier chez enfants &lt; 6 ans présentant :</a:t>
            </a: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-convulsion(s) inexpliqué(e)s y compris sur un épisode</a:t>
            </a: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-troubles de conscience chez un enfant sans antécédents particuliers</a:t>
            </a: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-agitation</a:t>
            </a: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-tachycardie persistante inexpliquée, troubles du rythme</a:t>
            </a: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-malaise grave, MIN</a:t>
            </a:r>
          </a:p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Tests immunochimiques urinaires + screening urinaire +/- cheveux selon âge et contexte</a:t>
            </a:r>
          </a:p>
        </p:txBody>
      </p:sp>
    </p:spTree>
    <p:extLst>
      <p:ext uri="{BB962C8B-B14F-4D97-AF65-F5344CB8AC3E}">
        <p14:creationId xmlns:p14="http://schemas.microsoft.com/office/powerpoint/2010/main" val="5970289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3B5135-F420-4407-9C9E-C4FCC2006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562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FR" sz="40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Take</a:t>
            </a:r>
            <a:r>
              <a:rPr lang="fr-FR" sz="4000" i="1" dirty="0">
                <a:solidFill>
                  <a:srgbClr val="002060"/>
                </a:solidFill>
                <a:latin typeface="Arial Narrow" panose="020B0606020202030204" pitchFamily="34" charset="0"/>
              </a:rPr>
              <a:t> home messages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9B9524-9E1F-4431-A378-DDDCB9981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4974"/>
            <a:ext cx="10515600" cy="4811989"/>
          </a:xfrm>
        </p:spPr>
        <p:txBody>
          <a:bodyPr/>
          <a:lstStyle/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Cannabis, cocaïne = problème de santé publique, cannabis=épidémie silencieuse</a:t>
            </a:r>
          </a:p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Enfants = victimes collatérales de leur usage en expansion</a:t>
            </a:r>
          </a:p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Penser à faire des recherches toxicologiques, en particulier chez jeune enfant sans antécédents particuliers présentant un trouble neurologique aigu sans fièvre</a:t>
            </a:r>
          </a:p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Ne pas oublier les analyses toxicologiques dans différentes matrices en cas de MIN (65% seulement des cas en bénéficient actuellement)</a:t>
            </a:r>
          </a:p>
          <a:p>
            <a:r>
              <a:rPr lang="fr-FR" dirty="0">
                <a:solidFill>
                  <a:srgbClr val="002060"/>
                </a:solidFill>
                <a:latin typeface="Arial Narrow" panose="020B0606020202030204" pitchFamily="34" charset="0"/>
              </a:rPr>
              <a:t>Informer les parents toxicomanes des risques pour leurs enfants+++</a:t>
            </a:r>
          </a:p>
        </p:txBody>
      </p:sp>
    </p:spTree>
    <p:extLst>
      <p:ext uri="{BB962C8B-B14F-4D97-AF65-F5344CB8AC3E}">
        <p14:creationId xmlns:p14="http://schemas.microsoft.com/office/powerpoint/2010/main" val="2514177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FA33C254-9371-43BD-8150-C79AF130C2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6763" y="1125538"/>
            <a:ext cx="10514012" cy="5038725"/>
          </a:xfrm>
        </p:spPr>
        <p:txBody>
          <a:bodyPr/>
          <a:lstStyle/>
          <a:p>
            <a:pPr eaLnBrk="1" hangingPunct="1"/>
            <a:r>
              <a:rPr lang="fr-FR" altLang="fr-FR" sz="2800">
                <a:solidFill>
                  <a:srgbClr val="002060"/>
                </a:solidFill>
                <a:latin typeface="Arial Narrow" panose="020B0606020202030204" pitchFamily="34" charset="0"/>
              </a:rPr>
              <a:t>Prise en charge essentiellement </a:t>
            </a:r>
            <a:r>
              <a:rPr lang="fr-FR" altLang="fr-FR" sz="2800" b="1">
                <a:solidFill>
                  <a:srgbClr val="002060"/>
                </a:solidFill>
                <a:latin typeface="Arial Narrow" panose="020B0606020202030204" pitchFamily="34" charset="0"/>
              </a:rPr>
              <a:t>symptomatique</a:t>
            </a:r>
          </a:p>
          <a:p>
            <a:pPr eaLnBrk="1" hangingPunct="1"/>
            <a:r>
              <a:rPr lang="fr-FR" altLang="fr-FR" sz="2800" b="1">
                <a:solidFill>
                  <a:srgbClr val="002060"/>
                </a:solidFill>
                <a:latin typeface="Arial Narrow" panose="020B0606020202030204" pitchFamily="34" charset="0"/>
              </a:rPr>
              <a:t>Assistance ventilatoire</a:t>
            </a:r>
            <a:r>
              <a:rPr lang="fr-FR" altLang="fr-FR" sz="2800">
                <a:solidFill>
                  <a:srgbClr val="002060"/>
                </a:solidFill>
                <a:latin typeface="Arial Narrow" panose="020B0606020202030204" pitchFamily="34" charset="0"/>
              </a:rPr>
              <a:t> si apnées, pauses respiratoires profondes</a:t>
            </a:r>
          </a:p>
          <a:p>
            <a:pPr eaLnBrk="1" hangingPunct="1"/>
            <a:r>
              <a:rPr lang="fr-FR" altLang="fr-FR" sz="2800">
                <a:solidFill>
                  <a:srgbClr val="002060"/>
                </a:solidFill>
                <a:latin typeface="Arial Narrow" panose="020B0606020202030204" pitchFamily="34" charset="0"/>
              </a:rPr>
              <a:t>Benzodiazépines si </a:t>
            </a:r>
            <a:r>
              <a:rPr lang="fr-FR" altLang="fr-FR" sz="2800" b="1">
                <a:solidFill>
                  <a:srgbClr val="002060"/>
                </a:solidFill>
                <a:latin typeface="Arial Narrow" panose="020B0606020202030204" pitchFamily="34" charset="0"/>
              </a:rPr>
              <a:t>convulsions</a:t>
            </a:r>
            <a:r>
              <a:rPr lang="fr-FR" altLang="fr-FR" sz="2800">
                <a:solidFill>
                  <a:srgbClr val="002060"/>
                </a:solidFill>
                <a:latin typeface="Arial Narrow" panose="020B0606020202030204" pitchFamily="34" charset="0"/>
              </a:rPr>
              <a:t> : diazépam 0,5mg/kg (max 2mg/inj) ou clonazépam 0,1mg/kg</a:t>
            </a:r>
          </a:p>
          <a:p>
            <a:pPr algn="ctr" eaLnBrk="1" hangingPunct="1">
              <a:buFontTx/>
              <a:buNone/>
            </a:pPr>
            <a:r>
              <a:rPr lang="fr-FR" altLang="fr-FR" sz="2800">
                <a:solidFill>
                  <a:srgbClr val="002060"/>
                </a:solidFill>
                <a:latin typeface="Arial Narrow" panose="020B0606020202030204" pitchFamily="34" charset="0"/>
              </a:rPr>
              <a:t>! En cas de convulsions, se poser la question d’un adultérant dans le cannabis </a:t>
            </a:r>
            <a:r>
              <a:rPr lang="fr-FR" altLang="fr-FR" sz="2400">
                <a:solidFill>
                  <a:srgbClr val="002060"/>
                </a:solidFill>
                <a:latin typeface="Arial Narrow" panose="020B0606020202030204" pitchFamily="34" charset="0"/>
              </a:rPr>
              <a:t>(anticholinergique, dextromethorphane, etc.) </a:t>
            </a:r>
            <a:r>
              <a:rPr lang="fr-FR" altLang="fr-FR" sz="2800">
                <a:solidFill>
                  <a:srgbClr val="002060"/>
                </a:solidFill>
                <a:latin typeface="Arial Narrow" panose="020B0606020202030204" pitchFamily="34" charset="0"/>
              </a:rPr>
              <a:t>!</a:t>
            </a:r>
          </a:p>
          <a:p>
            <a:pPr eaLnBrk="1" hangingPunct="1"/>
            <a:r>
              <a:rPr lang="fr-FR" altLang="fr-FR" sz="2800" b="1">
                <a:solidFill>
                  <a:srgbClr val="002060"/>
                </a:solidFill>
                <a:latin typeface="Arial Narrow" panose="020B0606020202030204" pitchFamily="34" charset="0"/>
              </a:rPr>
              <a:t>Naloxone ?</a:t>
            </a:r>
            <a:r>
              <a:rPr lang="fr-FR" altLang="fr-FR" sz="2800">
                <a:solidFill>
                  <a:srgbClr val="002060"/>
                </a:solidFill>
                <a:latin typeface="Arial Narrow" panose="020B0606020202030204" pitchFamily="34" charset="0"/>
              </a:rPr>
              <a:t> Cas de coma cannabique réversible après injection de naloxone </a:t>
            </a:r>
            <a:r>
              <a:rPr lang="fr-FR" altLang="fr-FR" sz="2000" i="1">
                <a:solidFill>
                  <a:srgbClr val="002060"/>
                </a:solidFill>
                <a:latin typeface="Arial Narrow" panose="020B0606020202030204" pitchFamily="34" charset="0"/>
              </a:rPr>
              <a:t>(MacNab et al. Ped Emerg Care 1989, Rubio F et al. Lancet 1993)</a:t>
            </a:r>
          </a:p>
          <a:p>
            <a:pPr eaLnBrk="1" hangingPunct="1"/>
            <a:r>
              <a:rPr lang="fr-FR" altLang="fr-FR" sz="2800" b="1">
                <a:solidFill>
                  <a:srgbClr val="002060"/>
                </a:solidFill>
                <a:latin typeface="Arial Narrow" panose="020B0606020202030204" pitchFamily="34" charset="0"/>
              </a:rPr>
              <a:t>Prévention</a:t>
            </a:r>
            <a:r>
              <a:rPr lang="fr-FR" altLang="fr-FR" sz="2800">
                <a:solidFill>
                  <a:srgbClr val="002060"/>
                </a:solidFill>
                <a:latin typeface="Arial Narrow" panose="020B0606020202030204" pitchFamily="34" charset="0"/>
              </a:rPr>
              <a:t>+++/ signalement PMI (minimum), lien addictologie pour parents… </a:t>
            </a:r>
            <a:r>
              <a:rPr lang="fr-FR" altLang="fr-FR" sz="2000" i="1">
                <a:solidFill>
                  <a:srgbClr val="002060"/>
                </a:solidFill>
                <a:latin typeface="Arial Narrow" panose="020B0606020202030204" pitchFamily="34" charset="0"/>
              </a:rPr>
              <a:t>Pélissier F et al. Ped Emerg Care 2014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8E118547-2EE7-4737-83E5-C1904601EB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6763" y="188913"/>
            <a:ext cx="10514012" cy="777875"/>
          </a:xfrm>
          <a:solidFill>
            <a:srgbClr val="002060"/>
          </a:solidFill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algn="l" eaLnBrk="1" hangingPunct="1">
              <a:defRPr/>
            </a:pPr>
            <a:r>
              <a:rPr lang="fr-FR" altLang="fr-FR" sz="4000">
                <a:solidFill>
                  <a:schemeClr val="bg1"/>
                </a:solidFill>
                <a:latin typeface="Arial Narrow" panose="020B0606020202030204" pitchFamily="34" charset="0"/>
                <a:cs typeface="+mj-cs"/>
              </a:rPr>
              <a:t>Cannabis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ZoneTexte 3">
            <a:extLst>
              <a:ext uri="{FF2B5EF4-FFF2-40B4-BE49-F238E27FC236}">
                <a16:creationId xmlns:a16="http://schemas.microsoft.com/office/drawing/2014/main" id="{E69CFF2F-145A-433E-A231-E7BD46634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101" y="3743739"/>
            <a:ext cx="3024187" cy="1938338"/>
          </a:xfrm>
          <a:prstGeom prst="rect">
            <a:avLst/>
          </a:prstGeom>
          <a:solidFill>
            <a:srgbClr val="FFFF0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+mn-cs"/>
              </a:rPr>
              <a:t>40 à 60 enfants admis annuellement en réanimation depuis 2017, 75% d’entre eux ont moins de 2 ans</a:t>
            </a:r>
          </a:p>
        </p:txBody>
      </p:sp>
      <p:sp>
        <p:nvSpPr>
          <p:cNvPr id="124932" name="Rectangle 4">
            <a:extLst>
              <a:ext uri="{FF2B5EF4-FFF2-40B4-BE49-F238E27FC236}">
                <a16:creationId xmlns:a16="http://schemas.microsoft.com/office/drawing/2014/main" id="{CA7C5843-9112-43E1-ABCD-979181B62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5100" y="205546"/>
            <a:ext cx="3024188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Depuis 2010, plus de 3000 enfants âgés de moins de 6 ans ont été hospitalisés pour intoxication au cannabis, plus de la moitié entre 2016 et 2019.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8F86D51D-C3D9-4A7A-A79A-6F72FE2DFC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569293"/>
              </p:ext>
            </p:extLst>
          </p:nvPr>
        </p:nvGraphicFramePr>
        <p:xfrm>
          <a:off x="370231" y="188912"/>
          <a:ext cx="6441386" cy="6331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/>
          </p:cNvGraphicFramePr>
          <p:nvPr>
            <p:extLst/>
          </p:nvPr>
        </p:nvGraphicFramePr>
        <p:xfrm>
          <a:off x="5500815" y="393034"/>
          <a:ext cx="6139249" cy="6057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025611" y="1260389"/>
            <a:ext cx="402385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Admissions en réanimation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Groupe âge &lt; 6 ans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932140" y="3941805"/>
            <a:ext cx="3653564" cy="40011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&gt;30% admissions en réa=cannabis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75831" y="2800012"/>
            <a:ext cx="462498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Alors que le nombre total d’admissions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baissent sur la période étudiée, celui des admissions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 réanimation s’élève (part du cannabis+++)</a:t>
            </a:r>
          </a:p>
        </p:txBody>
      </p:sp>
    </p:spTree>
    <p:extLst>
      <p:ext uri="{BB962C8B-B14F-4D97-AF65-F5344CB8AC3E}">
        <p14:creationId xmlns:p14="http://schemas.microsoft.com/office/powerpoint/2010/main" val="2404536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D4638FD-64E3-41D1-A831-1DBC20600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011478" cy="249898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28DB20E-A09D-4244-8709-6299B7BBE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76500"/>
            <a:ext cx="5962650" cy="43815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146566D-55FA-4822-ACC6-9E649BA88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352" y="2498981"/>
            <a:ext cx="5655843" cy="342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85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EB88096-794A-4531-AFFE-049E2F9CA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906" y="124503"/>
            <a:ext cx="6133375" cy="12576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31399F1-E1B7-47FA-B2AF-33F202052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7281" y="275697"/>
            <a:ext cx="5385304" cy="612510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7989C45-3204-490D-A4DD-0A1BFBF913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06" y="2003035"/>
            <a:ext cx="5667839" cy="377491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45BF903-23EB-4A8B-B779-36473FE74BE1}"/>
              </a:ext>
            </a:extLst>
          </p:cNvPr>
          <p:cNvSpPr txBox="1"/>
          <p:nvPr/>
        </p:nvSpPr>
        <p:spPr>
          <a:xfrm>
            <a:off x="1060174" y="1452049"/>
            <a:ext cx="1693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Pediatrics</a:t>
            </a:r>
            <a:r>
              <a:rPr lang="fr-FR" sz="2000" i="1" dirty="0">
                <a:solidFill>
                  <a:srgbClr val="002060"/>
                </a:solidFill>
                <a:latin typeface="Arial Narrow" panose="020B0606020202030204" pitchFamily="34" charset="0"/>
              </a:rPr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1292712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4783518-413C-4364-8911-3583B486C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313" y="192776"/>
            <a:ext cx="7791450" cy="11715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33ACCE0-7A2F-46C2-A482-91BBD932F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3498" y="192776"/>
            <a:ext cx="923925" cy="116205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9F0B747-6D40-4A4E-B38F-D2FD8200088F}"/>
              </a:ext>
            </a:extLst>
          </p:cNvPr>
          <p:cNvSpPr txBox="1"/>
          <p:nvPr/>
        </p:nvSpPr>
        <p:spPr>
          <a:xfrm>
            <a:off x="384313" y="1403777"/>
            <a:ext cx="64956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Equipe canadienne, Toronto, SAU</a:t>
            </a:r>
          </a:p>
          <a:p>
            <a:r>
              <a:rPr lang="fr-FR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Cohorte 2008-2019 / 0-18 ans/intoxication cannabis</a:t>
            </a:r>
          </a:p>
          <a:p>
            <a:r>
              <a:rPr lang="fr-FR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Comparaison période pré-légalisation (</a:t>
            </a:r>
            <a:r>
              <a:rPr lang="fr-FR" sz="20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avt</a:t>
            </a:r>
            <a:r>
              <a:rPr lang="fr-FR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 2017) et post-légalisation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45DDFAA-D5BD-4FCF-9C78-3C5C09AFD975}"/>
              </a:ext>
            </a:extLst>
          </p:cNvPr>
          <p:cNvGrpSpPr/>
          <p:nvPr/>
        </p:nvGrpSpPr>
        <p:grpSpPr>
          <a:xfrm>
            <a:off x="384313" y="2458865"/>
            <a:ext cx="7951304" cy="4399135"/>
            <a:chOff x="384313" y="2458865"/>
            <a:chExt cx="7951304" cy="4410323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1670AD52-9621-444B-94CB-6592997D0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4313" y="2458865"/>
              <a:ext cx="7951304" cy="4410323"/>
            </a:xfrm>
            <a:prstGeom prst="rect">
              <a:avLst/>
            </a:prstGeom>
          </p:spPr>
        </p:pic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D338D841-2B83-4BBE-BF40-5070B88EC527}"/>
                </a:ext>
              </a:extLst>
            </p:cNvPr>
            <p:cNvCxnSpPr/>
            <p:nvPr/>
          </p:nvCxnSpPr>
          <p:spPr>
            <a:xfrm>
              <a:off x="1656522" y="3429000"/>
              <a:ext cx="6334539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09959769-1A44-4889-A7EC-355E1852E07B}"/>
                </a:ext>
              </a:extLst>
            </p:cNvPr>
            <p:cNvCxnSpPr>
              <a:cxnSpLocks/>
            </p:cNvCxnSpPr>
            <p:nvPr/>
          </p:nvCxnSpPr>
          <p:spPr>
            <a:xfrm>
              <a:off x="545463" y="3793434"/>
              <a:ext cx="4728902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72A46651-629E-410C-91AD-A3AC234CA97C}"/>
                </a:ext>
              </a:extLst>
            </p:cNvPr>
            <p:cNvCxnSpPr>
              <a:cxnSpLocks/>
            </p:cNvCxnSpPr>
            <p:nvPr/>
          </p:nvCxnSpPr>
          <p:spPr>
            <a:xfrm>
              <a:off x="384313" y="5092148"/>
              <a:ext cx="7606748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D96BC490-662B-4F56-8750-6C8A4D1895C6}"/>
                </a:ext>
              </a:extLst>
            </p:cNvPr>
            <p:cNvCxnSpPr>
              <a:cxnSpLocks/>
            </p:cNvCxnSpPr>
            <p:nvPr/>
          </p:nvCxnSpPr>
          <p:spPr>
            <a:xfrm>
              <a:off x="384313" y="5463209"/>
              <a:ext cx="5539409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85E23B19-3DD8-4195-8B25-9E0475663756}"/>
                </a:ext>
              </a:extLst>
            </p:cNvPr>
            <p:cNvCxnSpPr/>
            <p:nvPr/>
          </p:nvCxnSpPr>
          <p:spPr>
            <a:xfrm>
              <a:off x="1656522" y="6417366"/>
              <a:ext cx="6334539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79192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3022</Words>
  <Application>Microsoft Office PowerPoint</Application>
  <PresentationFormat>Grand écran</PresentationFormat>
  <Paragraphs>486</Paragraphs>
  <Slides>37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37</vt:i4>
      </vt:variant>
    </vt:vector>
  </HeadingPairs>
  <TitlesOfParts>
    <vt:vector size="53" baseType="lpstr">
      <vt:lpstr>MS PGothic</vt:lpstr>
      <vt:lpstr>MS PGothic</vt:lpstr>
      <vt:lpstr>AGaramond</vt:lpstr>
      <vt:lpstr>Arial</vt:lpstr>
      <vt:lpstr>Arial Narrow</vt:lpstr>
      <vt:lpstr>Calibri</vt:lpstr>
      <vt:lpstr>Calibri Light</vt:lpstr>
      <vt:lpstr>Symbol</vt:lpstr>
      <vt:lpstr>Times</vt:lpstr>
      <vt:lpstr>Times New Roman</vt:lpstr>
      <vt:lpstr>Wingdings</vt:lpstr>
      <vt:lpstr>Thème Office</vt:lpstr>
      <vt:lpstr>1_Nouvelle présentation</vt:lpstr>
      <vt:lpstr>Modèle par défaut</vt:lpstr>
      <vt:lpstr>1_Thème Office</vt:lpstr>
      <vt:lpstr>2_Thème Office</vt:lpstr>
      <vt:lpstr>Intoxication au cannabis et à la cocaïne chez l’enfant : où en sommes nous ?</vt:lpstr>
      <vt:lpstr>Contexte actuel</vt:lpstr>
      <vt:lpstr>Cannabis</vt:lpstr>
      <vt:lpstr>Cannabis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Intoxication à la cocaïne chez l’enfant</vt:lpstr>
      <vt:lpstr>Cocaïne : future épidémie ?</vt:lpstr>
      <vt:lpstr>Présentation PowerPoint</vt:lpstr>
      <vt:lpstr>Présentation PowerPoint</vt:lpstr>
      <vt:lpstr>Circonstances d’intoxication de l’enfant</vt:lpstr>
      <vt:lpstr>Métabolisme cocaïne et effets</vt:lpstr>
      <vt:lpstr>Détection cocaïne</vt:lpstr>
      <vt:lpstr>Adultérants et cocaïne</vt:lpstr>
      <vt:lpstr>Symptômes chez l’enfant</vt:lpstr>
      <vt:lpstr>Décès et cocaïne jeune enfant</vt:lpstr>
      <vt:lpstr>Illustration pratique…</vt:lpstr>
      <vt:lpstr>Présentation PowerPoint</vt:lpstr>
      <vt:lpstr>Séries pédiatriques récentes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Données des SU pédiatriques – étude cocakid</vt:lpstr>
      <vt:lpstr>Présentation PowerPoint</vt:lpstr>
      <vt:lpstr>Présentation PowerPoint</vt:lpstr>
      <vt:lpstr>Présentation PowerPoint</vt:lpstr>
      <vt:lpstr>Tendance - Evolution</vt:lpstr>
      <vt:lpstr>Quand effectuer un dosage toxicologique ?</vt:lpstr>
      <vt:lpstr>Take home messages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CLAUDET Isabelle</dc:creator>
  <cp:lastModifiedBy>CLAUDET Isabelle</cp:lastModifiedBy>
  <cp:revision>22</cp:revision>
  <dcterms:created xsi:type="dcterms:W3CDTF">2023-09-25T08:27:45Z</dcterms:created>
  <dcterms:modified xsi:type="dcterms:W3CDTF">2023-09-25T15:36:17Z</dcterms:modified>
</cp:coreProperties>
</file>